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ags/tag1.xml" ContentType="application/vnd.openxmlformats-officedocument.presentationml.tags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61" r:id="rId2"/>
    <p:sldId id="259" r:id="rId3"/>
    <p:sldId id="262" r:id="rId4"/>
    <p:sldId id="274" r:id="rId5"/>
    <p:sldId id="257" r:id="rId6"/>
    <p:sldId id="275" r:id="rId7"/>
    <p:sldId id="266" r:id="rId8"/>
    <p:sldId id="269" r:id="rId9"/>
    <p:sldId id="263" r:id="rId10"/>
    <p:sldId id="264" r:id="rId11"/>
    <p:sldId id="268" r:id="rId12"/>
    <p:sldId id="270" r:id="rId13"/>
    <p:sldId id="271" r:id="rId14"/>
    <p:sldId id="265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>
        <p:scale>
          <a:sx n="97" d="100"/>
          <a:sy n="97" d="100"/>
        </p:scale>
        <p:origin x="192" y="-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453253341973419E-2"/>
          <c:y val="3.1584468671010564E-2"/>
          <c:w val="0.96820284264765843"/>
          <c:h val="0.88598956378615712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CA-4CD3-9D8D-D95CECF53D6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CA-4CD3-9D8D-D95CECF53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Hoja1!$B$4:$B$16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Hoja1!$C$4:$C$16</c:f>
              <c:numCache>
                <c:formatCode>General</c:formatCode>
                <c:ptCount val="13"/>
                <c:pt idx="0" formatCode="0.0">
                  <c:v>4</c:v>
                </c:pt>
                <c:pt idx="1">
                  <c:v>2.1999999999999997</c:v>
                </c:pt>
                <c:pt idx="2">
                  <c:v>-13.100000000000001</c:v>
                </c:pt>
                <c:pt idx="3">
                  <c:v>9.3000000000000007</c:v>
                </c:pt>
                <c:pt idx="4">
                  <c:v>5.3</c:v>
                </c:pt>
                <c:pt idx="5">
                  <c:v>3.2</c:v>
                </c:pt>
                <c:pt idx="6">
                  <c:v>3</c:v>
                </c:pt>
                <c:pt idx="7">
                  <c:v>2.8000000000000003</c:v>
                </c:pt>
                <c:pt idx="8">
                  <c:v>2.8000000000000003</c:v>
                </c:pt>
                <c:pt idx="9">
                  <c:v>2.8000000000000003</c:v>
                </c:pt>
                <c:pt idx="10">
                  <c:v>2.8000000000000003</c:v>
                </c:pt>
                <c:pt idx="11">
                  <c:v>2.8000000000000003</c:v>
                </c:pt>
                <c:pt idx="12">
                  <c:v>2.8000000000000003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4CA-4CD3-9D8D-D95CECF53D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75671424"/>
        <c:axId val="1099814048"/>
      </c:lineChart>
      <c:catAx>
        <c:axId val="11756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814048"/>
        <c:crosses val="autoZero"/>
        <c:auto val="1"/>
        <c:lblAlgn val="ctr"/>
        <c:lblOffset val="100"/>
        <c:tickLblSkip val="2"/>
        <c:noMultiLvlLbl val="0"/>
      </c:catAx>
      <c:valAx>
        <c:axId val="10998140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1175671424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ex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8FBCA-C77D-4B88-8366-E48C2950D1D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2E73D-D74F-42FB-9D9E-49ACB86E5A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68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AF6DC-4383-4C19-BEC0-A7A4A63AA45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7541-9165-4C4C-B66B-5C16779862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335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9346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9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795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4875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88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178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399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18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1796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1696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81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78594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694925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75265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F5D5-717A-4E83-8626-3E7B943E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6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F5D5-717A-4E83-8626-3E7B943E31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83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529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7608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50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65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96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42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837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153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2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60" r:id="rId24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760846B-0E7D-4B3D-B634-55FBA9141F7D}"/>
              </a:ext>
            </a:extLst>
          </p:cNvPr>
          <p:cNvSpPr txBox="1"/>
          <p:nvPr/>
        </p:nvSpPr>
        <p:spPr>
          <a:xfrm>
            <a:off x="6399265" y="73112"/>
            <a:ext cx="522709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 err="1" smtClean="0">
                <a:solidFill>
                  <a:schemeClr val="bg1"/>
                </a:solidFill>
                <a:cs typeface="Arial" pitchFamily="34" charset="0"/>
              </a:rPr>
              <a:t>Desafíos</a:t>
            </a:r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cs typeface="Arial" pitchFamily="34" charset="0"/>
              </a:rPr>
              <a:t>tributarios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GB" altLang="ko-KR" sz="4800" b="1" dirty="0" smtClean="0">
                <a:solidFill>
                  <a:schemeClr val="bg1"/>
                </a:solidFill>
                <a:cs typeface="Arial" pitchFamily="34" charset="0"/>
              </a:rPr>
              <a:t>y </a:t>
            </a:r>
            <a:r>
              <a:rPr lang="en-GB" altLang="ko-KR" sz="4800" b="1" dirty="0" err="1" smtClean="0">
                <a:solidFill>
                  <a:schemeClr val="bg1"/>
                </a:solidFill>
                <a:cs typeface="Arial" pitchFamily="34" charset="0"/>
              </a:rPr>
              <a:t>reactivación</a:t>
            </a:r>
            <a:r>
              <a:rPr lang="en-GB" altLang="ko-KR" sz="4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4800" b="1" dirty="0" err="1" smtClean="0">
                <a:solidFill>
                  <a:schemeClr val="bg1"/>
                </a:solidFill>
                <a:cs typeface="Arial" pitchFamily="34" charset="0"/>
              </a:rPr>
              <a:t>económica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3E9666-FAA4-4563-8112-CADB736646D1}"/>
              </a:ext>
            </a:extLst>
          </p:cNvPr>
          <p:cNvSpPr/>
          <p:nvPr/>
        </p:nvSpPr>
        <p:spPr>
          <a:xfrm>
            <a:off x="1793006" y="602541"/>
            <a:ext cx="5554493" cy="55544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ADECFF2-DF79-4F24-BFCB-B5A5D3DE2DE8}"/>
              </a:ext>
            </a:extLst>
          </p:cNvPr>
          <p:cNvSpPr/>
          <p:nvPr/>
        </p:nvSpPr>
        <p:spPr>
          <a:xfrm>
            <a:off x="72988" y="1584329"/>
            <a:ext cx="6400800" cy="4695825"/>
          </a:xfrm>
          <a:custGeom>
            <a:avLst/>
            <a:gdLst>
              <a:gd name="connsiteX0" fmla="*/ 1634490 w 6400800"/>
              <a:gd name="connsiteY0" fmla="*/ 4672013 h 4695825"/>
              <a:gd name="connsiteX1" fmla="*/ 2747010 w 6400800"/>
              <a:gd name="connsiteY1" fmla="*/ 2950845 h 4695825"/>
              <a:gd name="connsiteX2" fmla="*/ 3359468 w 6400800"/>
              <a:gd name="connsiteY2" fmla="*/ 3642360 h 4695825"/>
              <a:gd name="connsiteX3" fmla="*/ 4717733 w 6400800"/>
              <a:gd name="connsiteY3" fmla="*/ 1831658 h 4695825"/>
              <a:gd name="connsiteX4" fmla="*/ 5797868 w 6400800"/>
              <a:gd name="connsiteY4" fmla="*/ 2167890 h 4695825"/>
              <a:gd name="connsiteX5" fmla="*/ 6219825 w 6400800"/>
              <a:gd name="connsiteY5" fmla="*/ 1724978 h 4695825"/>
              <a:gd name="connsiteX6" fmla="*/ 6405563 w 6400800"/>
              <a:gd name="connsiteY6" fmla="*/ 0 h 4695825"/>
              <a:gd name="connsiteX7" fmla="*/ 2615565 w 6400800"/>
              <a:gd name="connsiteY7" fmla="*/ 399098 h 4695825"/>
              <a:gd name="connsiteX8" fmla="*/ 3460433 w 6400800"/>
              <a:gd name="connsiteY8" fmla="*/ 1246823 h 4695825"/>
              <a:gd name="connsiteX9" fmla="*/ 0 w 6400800"/>
              <a:gd name="connsiteY9" fmla="*/ 4697730 h 4695825"/>
              <a:gd name="connsiteX10" fmla="*/ 963930 w 6400800"/>
              <a:gd name="connsiteY10" fmla="*/ 4102418 h 46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0" h="4695825">
                <a:moveTo>
                  <a:pt x="1634490" y="4672013"/>
                </a:moveTo>
                <a:lnTo>
                  <a:pt x="2747010" y="2950845"/>
                </a:lnTo>
                <a:lnTo>
                  <a:pt x="3359468" y="3642360"/>
                </a:lnTo>
                <a:lnTo>
                  <a:pt x="4717733" y="1831658"/>
                </a:lnTo>
                <a:lnTo>
                  <a:pt x="5797868" y="2167890"/>
                </a:lnTo>
                <a:lnTo>
                  <a:pt x="6219825" y="1724978"/>
                </a:lnTo>
                <a:lnTo>
                  <a:pt x="6405563" y="0"/>
                </a:lnTo>
                <a:lnTo>
                  <a:pt x="2615565" y="399098"/>
                </a:lnTo>
                <a:lnTo>
                  <a:pt x="3460433" y="1246823"/>
                </a:lnTo>
                <a:lnTo>
                  <a:pt x="0" y="4697730"/>
                </a:lnTo>
                <a:lnTo>
                  <a:pt x="963930" y="410241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615A54-40EA-44DA-ACA8-7E3AE3D08510}"/>
              </a:ext>
            </a:extLst>
          </p:cNvPr>
          <p:cNvSpPr/>
          <p:nvPr/>
        </p:nvSpPr>
        <p:spPr>
          <a:xfrm>
            <a:off x="1" y="3300014"/>
            <a:ext cx="6283871" cy="5057775"/>
          </a:xfrm>
          <a:custGeom>
            <a:avLst/>
            <a:gdLst>
              <a:gd name="connsiteX0" fmla="*/ 1223446 w 6283871"/>
              <a:gd name="connsiteY0" fmla="*/ 4916615 h 5057775"/>
              <a:gd name="connsiteX1" fmla="*/ 1505754 w 6283871"/>
              <a:gd name="connsiteY1" fmla="*/ 4916615 h 5057775"/>
              <a:gd name="connsiteX2" fmla="*/ 1364209 w 6283871"/>
              <a:gd name="connsiteY2" fmla="*/ 5057775 h 5057775"/>
              <a:gd name="connsiteX3" fmla="*/ 6283871 w 6283871"/>
              <a:gd name="connsiteY3" fmla="*/ 0 h 5057775"/>
              <a:gd name="connsiteX4" fmla="*/ 6060034 w 6283871"/>
              <a:gd name="connsiteY4" fmla="*/ 2065020 h 5057775"/>
              <a:gd name="connsiteX5" fmla="*/ 5215166 w 6283871"/>
              <a:gd name="connsiteY5" fmla="*/ 1217295 h 5057775"/>
              <a:gd name="connsiteX6" fmla="*/ 2851834 w 6283871"/>
              <a:gd name="connsiteY6" fmla="*/ 3574198 h 5057775"/>
              <a:gd name="connsiteX7" fmla="*/ 0 w 6283871"/>
              <a:gd name="connsiteY7" fmla="*/ 3574198 h 5057775"/>
              <a:gd name="connsiteX8" fmla="*/ 0 w 6283871"/>
              <a:gd name="connsiteY8" fmla="*/ 3036643 h 5057775"/>
              <a:gd name="connsiteX9" fmla="*/ 64046 w 6283871"/>
              <a:gd name="connsiteY9" fmla="*/ 2972753 h 5057775"/>
              <a:gd name="connsiteX10" fmla="*/ 1027976 w 6283871"/>
              <a:gd name="connsiteY10" fmla="*/ 2377440 h 5057775"/>
              <a:gd name="connsiteX11" fmla="*/ 1698536 w 6283871"/>
              <a:gd name="connsiteY11" fmla="*/ 2947035 h 5057775"/>
              <a:gd name="connsiteX12" fmla="*/ 2811056 w 6283871"/>
              <a:gd name="connsiteY12" fmla="*/ 1225867 h 5057775"/>
              <a:gd name="connsiteX13" fmla="*/ 3423514 w 6283871"/>
              <a:gd name="connsiteY13" fmla="*/ 1917382 h 5057775"/>
              <a:gd name="connsiteX14" fmla="*/ 4781779 w 6283871"/>
              <a:gd name="connsiteY14" fmla="*/ 106680 h 5057775"/>
              <a:gd name="connsiteX15" fmla="*/ 5861914 w 6283871"/>
              <a:gd name="connsiteY15" fmla="*/ 442913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83871" h="5057775">
                <a:moveTo>
                  <a:pt x="1223446" y="4916615"/>
                </a:moveTo>
                <a:lnTo>
                  <a:pt x="1505754" y="4916615"/>
                </a:lnTo>
                <a:lnTo>
                  <a:pt x="1364209" y="5057775"/>
                </a:lnTo>
                <a:close/>
                <a:moveTo>
                  <a:pt x="6283871" y="0"/>
                </a:moveTo>
                <a:lnTo>
                  <a:pt x="6060034" y="2065020"/>
                </a:lnTo>
                <a:lnTo>
                  <a:pt x="5215166" y="1217295"/>
                </a:lnTo>
                <a:lnTo>
                  <a:pt x="2851834" y="3574198"/>
                </a:lnTo>
                <a:lnTo>
                  <a:pt x="0" y="3574198"/>
                </a:lnTo>
                <a:lnTo>
                  <a:pt x="0" y="3036643"/>
                </a:lnTo>
                <a:lnTo>
                  <a:pt x="64046" y="2972753"/>
                </a:lnTo>
                <a:lnTo>
                  <a:pt x="1027976" y="2377440"/>
                </a:lnTo>
                <a:lnTo>
                  <a:pt x="1698536" y="2947035"/>
                </a:lnTo>
                <a:lnTo>
                  <a:pt x="2811056" y="1225867"/>
                </a:lnTo>
                <a:lnTo>
                  <a:pt x="3423514" y="1917382"/>
                </a:lnTo>
                <a:lnTo>
                  <a:pt x="4781779" y="106680"/>
                </a:lnTo>
                <a:lnTo>
                  <a:pt x="5861914" y="442913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6F038E8-EF64-4F3C-94D0-1148260B8F98}"/>
              </a:ext>
            </a:extLst>
          </p:cNvPr>
          <p:cNvSpPr/>
          <p:nvPr/>
        </p:nvSpPr>
        <p:spPr>
          <a:xfrm rot="2333326">
            <a:off x="426105" y="2564243"/>
            <a:ext cx="6290735" cy="3010589"/>
          </a:xfrm>
          <a:custGeom>
            <a:avLst/>
            <a:gdLst>
              <a:gd name="connsiteX0" fmla="*/ 0 w 6858000"/>
              <a:gd name="connsiteY0" fmla="*/ 3526155 h 3524250"/>
              <a:gd name="connsiteX1" fmla="*/ 1255395 w 6858000"/>
              <a:gd name="connsiteY1" fmla="*/ 2749868 h 3524250"/>
              <a:gd name="connsiteX2" fmla="*/ 1925955 w 6858000"/>
              <a:gd name="connsiteY2" fmla="*/ 3319463 h 3524250"/>
              <a:gd name="connsiteX3" fmla="*/ 3038475 w 6858000"/>
              <a:gd name="connsiteY3" fmla="*/ 1598295 h 3524250"/>
              <a:gd name="connsiteX4" fmla="*/ 3650933 w 6858000"/>
              <a:gd name="connsiteY4" fmla="*/ 2289810 h 3524250"/>
              <a:gd name="connsiteX5" fmla="*/ 5009198 w 6858000"/>
              <a:gd name="connsiteY5" fmla="*/ 479108 h 3524250"/>
              <a:gd name="connsiteX6" fmla="*/ 6089333 w 6858000"/>
              <a:gd name="connsiteY6" fmla="*/ 815340 h 3524250"/>
              <a:gd name="connsiteX7" fmla="*/ 6864668 w 6858000"/>
              <a:gd name="connsiteY7" fmla="*/ 0 h 3524250"/>
              <a:gd name="connsiteX0" fmla="*/ 0 w 6670115"/>
              <a:gd name="connsiteY0" fmla="*/ 3409423 h 3409423"/>
              <a:gd name="connsiteX1" fmla="*/ 1060842 w 6670115"/>
              <a:gd name="connsiteY1" fmla="*/ 2749868 h 3409423"/>
              <a:gd name="connsiteX2" fmla="*/ 1731402 w 6670115"/>
              <a:gd name="connsiteY2" fmla="*/ 3319463 h 3409423"/>
              <a:gd name="connsiteX3" fmla="*/ 2843922 w 6670115"/>
              <a:gd name="connsiteY3" fmla="*/ 1598295 h 3409423"/>
              <a:gd name="connsiteX4" fmla="*/ 3456380 w 6670115"/>
              <a:gd name="connsiteY4" fmla="*/ 2289810 h 3409423"/>
              <a:gd name="connsiteX5" fmla="*/ 4814645 w 6670115"/>
              <a:gd name="connsiteY5" fmla="*/ 479108 h 3409423"/>
              <a:gd name="connsiteX6" fmla="*/ 5894780 w 6670115"/>
              <a:gd name="connsiteY6" fmla="*/ 815340 h 3409423"/>
              <a:gd name="connsiteX7" fmla="*/ 6670115 w 6670115"/>
              <a:gd name="connsiteY7" fmla="*/ 0 h 3409423"/>
              <a:gd name="connsiteX0" fmla="*/ 0 w 6660387"/>
              <a:gd name="connsiteY0" fmla="*/ 3419151 h 3419151"/>
              <a:gd name="connsiteX1" fmla="*/ 1051114 w 6660387"/>
              <a:gd name="connsiteY1" fmla="*/ 2749868 h 3419151"/>
              <a:gd name="connsiteX2" fmla="*/ 1721674 w 6660387"/>
              <a:gd name="connsiteY2" fmla="*/ 3319463 h 3419151"/>
              <a:gd name="connsiteX3" fmla="*/ 2834194 w 6660387"/>
              <a:gd name="connsiteY3" fmla="*/ 1598295 h 3419151"/>
              <a:gd name="connsiteX4" fmla="*/ 3446652 w 6660387"/>
              <a:gd name="connsiteY4" fmla="*/ 2289810 h 3419151"/>
              <a:gd name="connsiteX5" fmla="*/ 4804917 w 6660387"/>
              <a:gd name="connsiteY5" fmla="*/ 479108 h 3419151"/>
              <a:gd name="connsiteX6" fmla="*/ 5885052 w 6660387"/>
              <a:gd name="connsiteY6" fmla="*/ 815340 h 3419151"/>
              <a:gd name="connsiteX7" fmla="*/ 6660387 w 6660387"/>
              <a:gd name="connsiteY7" fmla="*/ 0 h 3419151"/>
              <a:gd name="connsiteX0" fmla="*/ 0 w 6319918"/>
              <a:gd name="connsiteY0" fmla="*/ 3039772 h 3039772"/>
              <a:gd name="connsiteX1" fmla="*/ 1051114 w 6319918"/>
              <a:gd name="connsiteY1" fmla="*/ 2370489 h 3039772"/>
              <a:gd name="connsiteX2" fmla="*/ 1721674 w 6319918"/>
              <a:gd name="connsiteY2" fmla="*/ 2940084 h 3039772"/>
              <a:gd name="connsiteX3" fmla="*/ 2834194 w 6319918"/>
              <a:gd name="connsiteY3" fmla="*/ 1218916 h 3039772"/>
              <a:gd name="connsiteX4" fmla="*/ 3446652 w 6319918"/>
              <a:gd name="connsiteY4" fmla="*/ 1910431 h 3039772"/>
              <a:gd name="connsiteX5" fmla="*/ 4804917 w 6319918"/>
              <a:gd name="connsiteY5" fmla="*/ 99729 h 3039772"/>
              <a:gd name="connsiteX6" fmla="*/ 5885052 w 6319918"/>
              <a:gd name="connsiteY6" fmla="*/ 435961 h 3039772"/>
              <a:gd name="connsiteX7" fmla="*/ 6319918 w 6319918"/>
              <a:gd name="connsiteY7" fmla="*/ 0 h 3039772"/>
              <a:gd name="connsiteX0" fmla="*/ 0 w 6290735"/>
              <a:gd name="connsiteY0" fmla="*/ 3010589 h 3010589"/>
              <a:gd name="connsiteX1" fmla="*/ 1051114 w 6290735"/>
              <a:gd name="connsiteY1" fmla="*/ 2341306 h 3010589"/>
              <a:gd name="connsiteX2" fmla="*/ 1721674 w 6290735"/>
              <a:gd name="connsiteY2" fmla="*/ 2910901 h 3010589"/>
              <a:gd name="connsiteX3" fmla="*/ 2834194 w 6290735"/>
              <a:gd name="connsiteY3" fmla="*/ 1189733 h 3010589"/>
              <a:gd name="connsiteX4" fmla="*/ 3446652 w 6290735"/>
              <a:gd name="connsiteY4" fmla="*/ 1881248 h 3010589"/>
              <a:gd name="connsiteX5" fmla="*/ 4804917 w 6290735"/>
              <a:gd name="connsiteY5" fmla="*/ 70546 h 3010589"/>
              <a:gd name="connsiteX6" fmla="*/ 5885052 w 6290735"/>
              <a:gd name="connsiteY6" fmla="*/ 406778 h 3010589"/>
              <a:gd name="connsiteX7" fmla="*/ 6290735 w 6290735"/>
              <a:gd name="connsiteY7" fmla="*/ 0 h 30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0735" h="3010589">
                <a:moveTo>
                  <a:pt x="0" y="3010589"/>
                </a:moveTo>
                <a:lnTo>
                  <a:pt x="1051114" y="2341306"/>
                </a:lnTo>
                <a:lnTo>
                  <a:pt x="1721674" y="2910901"/>
                </a:lnTo>
                <a:lnTo>
                  <a:pt x="2834194" y="1189733"/>
                </a:lnTo>
                <a:lnTo>
                  <a:pt x="3446652" y="1881248"/>
                </a:lnTo>
                <a:lnTo>
                  <a:pt x="4804917" y="70546"/>
                </a:lnTo>
                <a:lnTo>
                  <a:pt x="5885052" y="406778"/>
                </a:lnTo>
                <a:lnTo>
                  <a:pt x="6290735" y="0"/>
                </a:lnTo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4EFAEE-E22A-4F41-9D5B-9544CDFBEF91}"/>
              </a:ext>
            </a:extLst>
          </p:cNvPr>
          <p:cNvSpPr/>
          <p:nvPr/>
        </p:nvSpPr>
        <p:spPr>
          <a:xfrm>
            <a:off x="77219" y="3196757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55E3BA-C37D-4603-977A-09C6024E2848}"/>
              </a:ext>
            </a:extLst>
          </p:cNvPr>
          <p:cNvSpPr/>
          <p:nvPr/>
        </p:nvSpPr>
        <p:spPr>
          <a:xfrm>
            <a:off x="1462580" y="419343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A2AC1F-2806-4902-BCC0-CE1CAC7B2E70}"/>
              </a:ext>
            </a:extLst>
          </p:cNvPr>
          <p:cNvSpPr/>
          <p:nvPr/>
        </p:nvSpPr>
        <p:spPr>
          <a:xfrm>
            <a:off x="3395759" y="351440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3181FB-E62C-41FB-9443-2953F2631981}"/>
              </a:ext>
            </a:extLst>
          </p:cNvPr>
          <p:cNvSpPr/>
          <p:nvPr/>
        </p:nvSpPr>
        <p:spPr>
          <a:xfrm>
            <a:off x="5626114" y="3902826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8072F5-35B3-494C-90A6-75F1E0591FA3}"/>
              </a:ext>
            </a:extLst>
          </p:cNvPr>
          <p:cNvSpPr/>
          <p:nvPr/>
        </p:nvSpPr>
        <p:spPr>
          <a:xfrm>
            <a:off x="6293491" y="480121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EDC5B-E11C-4BC1-901E-A2032196E5D8}"/>
              </a:ext>
            </a:extLst>
          </p:cNvPr>
          <p:cNvSpPr/>
          <p:nvPr/>
        </p:nvSpPr>
        <p:spPr>
          <a:xfrm>
            <a:off x="3465781" y="4516772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973463-92C6-4604-AAE7-B71C919D0C58}"/>
              </a:ext>
            </a:extLst>
          </p:cNvPr>
          <p:cNvGrpSpPr/>
          <p:nvPr/>
        </p:nvGrpSpPr>
        <p:grpSpPr>
          <a:xfrm>
            <a:off x="6409633" y="5202320"/>
            <a:ext cx="1045499" cy="1193045"/>
            <a:chOff x="10255665" y="4623530"/>
            <a:chExt cx="1780099" cy="203131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96D2DB-1B30-40F5-9410-100C594D11EC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336D3D-E9FC-4A23-8208-D919457B5507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D4CCCB-A7EE-4437-9EEB-6166F15D4F1F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6253D1-62AA-4F69-8ACA-8CD12FB9460B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F92792-52D8-4D57-A801-345C6C05C404}"/>
              </a:ext>
            </a:extLst>
          </p:cNvPr>
          <p:cNvGrpSpPr/>
          <p:nvPr/>
        </p:nvGrpSpPr>
        <p:grpSpPr>
          <a:xfrm>
            <a:off x="918987" y="1249220"/>
            <a:ext cx="1193383" cy="1228529"/>
            <a:chOff x="2736685" y="4481688"/>
            <a:chExt cx="1741367" cy="179265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EB599A-B98A-4A0D-9B86-C98BB5555A7C}"/>
                </a:ext>
              </a:extLst>
            </p:cNvPr>
            <p:cNvSpPr/>
            <p:nvPr/>
          </p:nvSpPr>
          <p:spPr>
            <a:xfrm>
              <a:off x="3172072" y="4481688"/>
              <a:ext cx="883757" cy="1511276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B0811E-E92E-493E-8691-33E39416874E}"/>
                </a:ext>
              </a:extLst>
            </p:cNvPr>
            <p:cNvSpPr/>
            <p:nvPr/>
          </p:nvSpPr>
          <p:spPr>
            <a:xfrm>
              <a:off x="2736685" y="5855994"/>
              <a:ext cx="1741367" cy="418346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F91D63-5154-41CA-A17F-F281643F5171}"/>
                </a:ext>
              </a:extLst>
            </p:cNvPr>
            <p:cNvSpPr/>
            <p:nvPr/>
          </p:nvSpPr>
          <p:spPr>
            <a:xfrm>
              <a:off x="3101616" y="4708800"/>
              <a:ext cx="1016287" cy="1475493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FE9963A4-4EB6-49B3-B4DF-47A6EF4A931D}"/>
              </a:ext>
            </a:extLst>
          </p:cNvPr>
          <p:cNvSpPr/>
          <p:nvPr/>
        </p:nvSpPr>
        <p:spPr>
          <a:xfrm>
            <a:off x="6676229" y="4069537"/>
            <a:ext cx="1354056" cy="125315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8814ADD9-7406-4195-827E-5B3172432418}"/>
              </a:ext>
            </a:extLst>
          </p:cNvPr>
          <p:cNvSpPr/>
          <p:nvPr/>
        </p:nvSpPr>
        <p:spPr>
          <a:xfrm>
            <a:off x="1687315" y="405189"/>
            <a:ext cx="1354056" cy="125315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18DC60-0061-432B-A2F0-FEE27FF1D51F}"/>
              </a:ext>
            </a:extLst>
          </p:cNvPr>
          <p:cNvSpPr txBox="1"/>
          <p:nvPr/>
        </p:nvSpPr>
        <p:spPr>
          <a:xfrm>
            <a:off x="1753191" y="516127"/>
            <a:ext cx="1222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Qué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hacer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?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8A7675-9918-469A-A080-8F7BCAAB522D}"/>
              </a:ext>
            </a:extLst>
          </p:cNvPr>
          <p:cNvSpPr txBox="1"/>
          <p:nvPr/>
        </p:nvSpPr>
        <p:spPr>
          <a:xfrm>
            <a:off x="6773707" y="4165720"/>
            <a:ext cx="1222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2"/>
                </a:solidFill>
                <a:cs typeface="Arial" pitchFamily="34" charset="0"/>
              </a:rPr>
              <a:t>Por</a:t>
            </a:r>
            <a:r>
              <a:rPr lang="en-US" altLang="ko-KR" sz="20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2"/>
                </a:solidFill>
                <a:cs typeface="Arial" pitchFamily="34" charset="0"/>
              </a:rPr>
              <a:t>qué</a:t>
            </a:r>
            <a:r>
              <a:rPr lang="en-US" altLang="ko-KR" sz="2000" b="1" dirty="0" smtClean="0">
                <a:solidFill>
                  <a:schemeClr val="accent2"/>
                </a:solidFill>
                <a:cs typeface="Arial" pitchFamily="34" charset="0"/>
              </a:rPr>
              <a:t>?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7BE78C-833E-47E5-A537-FB3FE2362514}"/>
              </a:ext>
            </a:extLst>
          </p:cNvPr>
          <p:cNvGrpSpPr/>
          <p:nvPr/>
        </p:nvGrpSpPr>
        <p:grpSpPr>
          <a:xfrm>
            <a:off x="8429897" y="3396389"/>
            <a:ext cx="3135941" cy="1224260"/>
            <a:chOff x="6732240" y="3044790"/>
            <a:chExt cx="1584000" cy="1584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F6DA29-2584-4EC8-8029-9C26A050A2A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3DEB2E-011F-4C52-B918-1E83F04D29DE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95D13A-A74D-4979-BD58-E37F6FDB48D1}"/>
              </a:ext>
            </a:extLst>
          </p:cNvPr>
          <p:cNvSpPr txBox="1"/>
          <p:nvPr/>
        </p:nvSpPr>
        <p:spPr>
          <a:xfrm>
            <a:off x="8591463" y="3769059"/>
            <a:ext cx="297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Jorge 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Estrella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77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04503" y="339509"/>
            <a:ext cx="11792223" cy="724247"/>
          </a:xfrm>
        </p:spPr>
        <p:txBody>
          <a:bodyPr/>
          <a:lstStyle/>
          <a:p>
            <a:r>
              <a:rPr lang="es-419" sz="4400" dirty="0" smtClean="0"/>
              <a:t>Cambios en el impuesto a la renta a personas</a:t>
            </a:r>
            <a:endParaRPr lang="en-US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66" y="3184675"/>
            <a:ext cx="10206445" cy="35044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8640" y="1063756"/>
            <a:ext cx="11348086" cy="193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Regresar a 3 escalas.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Reducir el monto no imponible de 7 a 4 UIT.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monto no imponible equivale a 2,1 veces el PBI per cápita –el más alto de la región</a:t>
            </a: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–. Se amplía el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número de trabajadores que pagan impuesto a la renta –de 8% a 18</a:t>
            </a: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  <a:endParaRPr lang="es-ES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Mantener la deducción sustentada de 3 UIT. El trabajador pagaría el mismo impuesto que antes del 2016.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permite cruce con el IGV.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incrementa </a:t>
            </a:r>
            <a:r>
              <a:rPr lang="es-E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tasa </a:t>
            </a:r>
            <a:r>
              <a:rPr lang="es-E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implícita.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Recauda 0,3</a:t>
            </a:r>
            <a:r>
              <a:rPr lang="es-E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 del </a:t>
            </a:r>
            <a:r>
              <a:rPr lang="es-E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PBI.</a:t>
            </a:r>
            <a:endParaRPr lang="es-ES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2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0" y="103027"/>
            <a:ext cx="11896726" cy="724247"/>
          </a:xfrm>
        </p:spPr>
        <p:txBody>
          <a:bodyPr/>
          <a:lstStyle/>
          <a:p>
            <a:r>
              <a:rPr lang="es-419" sz="4400" dirty="0" smtClean="0"/>
              <a:t>Cambios en impuesto a la renta a empresas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38" y="2636896"/>
            <a:ext cx="9675222" cy="39057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74160" y="827274"/>
            <a:ext cx="10287826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modificar la tasa del régimen general.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Solo dos regímenes especiales. Multiplicidad de regímenes dificulta recaudación e incentiva evasión.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continuaría con el RUS hasta S/96 mil de ventas anuales, </a:t>
            </a: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aporte más alto.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crea 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solo Régimen General Simplificado (RGS) en reemplazo del RER y del MYPE Tributario. </a:t>
            </a:r>
            <a:endParaRPr lang="es-ES" sz="1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empresas 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ventas anuales menores a S/1 millón</a:t>
            </a: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Tasa igual al 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Régimen General, con lo que se evita la </a:t>
            </a:r>
            <a:r>
              <a:rPr lang="es-ES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enanización</a:t>
            </a: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permitiría 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llevar una contabilidad simplificada, solo de ingresos y egresos. </a:t>
            </a: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Gasto 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capital </a:t>
            </a: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deduce al 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%.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Recauda 0,3</a:t>
            </a:r>
            <a:r>
              <a:rPr lang="es-ES" sz="1400" dirty="0">
                <a:ea typeface="Calibri" panose="020F0502020204030204" pitchFamily="34" charset="0"/>
                <a:cs typeface="Times New Roman" panose="02020603050405020304" pitchFamily="18" charset="0"/>
              </a:rPr>
              <a:t>% del </a:t>
            </a:r>
            <a:r>
              <a:rPr lang="es-ES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PBI.</a:t>
            </a:r>
            <a:endParaRPr lang="es-ES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39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419" sz="4400" dirty="0" smtClean="0"/>
              <a:t>Revisar exoneraciones tributarias</a:t>
            </a:r>
            <a:endParaRPr lang="en-US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1" y="1732195"/>
            <a:ext cx="4575768" cy="32839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17919" y="1089071"/>
            <a:ext cx="554817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La </a:t>
            </a:r>
            <a:r>
              <a:rPr lang="es-ES" sz="1600" dirty="0" smtClean="0"/>
              <a:t>CTS forma </a:t>
            </a:r>
            <a:r>
              <a:rPr lang="es-ES" sz="1600" dirty="0"/>
              <a:t>parte de los ingresos del trabajador, más aún cuando se puede retirar el exceso de cuatro remuneraciones</a:t>
            </a:r>
            <a:r>
              <a:rPr lang="es-ES" sz="1600" dirty="0" smtClean="0"/>
              <a:t>.</a:t>
            </a:r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El </a:t>
            </a:r>
            <a:r>
              <a:rPr lang="es-ES" sz="1600" i="1" dirty="0" err="1"/>
              <a:t>drawback</a:t>
            </a:r>
            <a:r>
              <a:rPr lang="es-ES" sz="1600" dirty="0"/>
              <a:t> debería reducirse gradualmente hasta ser eliminado. Esta exoneración devuelve los aranceles pagados cuando en la práctica los aranceles son mínimos</a:t>
            </a:r>
            <a:r>
              <a:rPr lang="es-ES" sz="1600" dirty="0" smtClean="0"/>
              <a:t>.</a:t>
            </a:r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La exoneración del impuesto a la renta a las fundaciones abre la puerta a elusión fiscal. Si generan renta, debería ser </a:t>
            </a:r>
            <a:r>
              <a:rPr lang="es-ES" sz="1600" dirty="0" smtClean="0"/>
              <a:t>gravada.</a:t>
            </a:r>
          </a:p>
          <a:p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La exoneración del ISC a la Amazonía genera </a:t>
            </a:r>
            <a:r>
              <a:rPr lang="es-ES" sz="1600" dirty="0" smtClean="0"/>
              <a:t>contrabando </a:t>
            </a:r>
            <a:r>
              <a:rPr lang="es-ES" sz="1600" dirty="0"/>
              <a:t>hacia zonas fuera de la Amazonía.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13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419" sz="4400" dirty="0" smtClean="0"/>
              <a:t>Mejorar la administración tributaria</a:t>
            </a:r>
            <a:endParaRPr lang="en-US" sz="4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BC9550-3277-428A-B661-3CB24111E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03069"/>
              </p:ext>
            </p:extLst>
          </p:nvPr>
        </p:nvGraphicFramePr>
        <p:xfrm>
          <a:off x="813856" y="3065416"/>
          <a:ext cx="4629000" cy="2536190"/>
        </p:xfrm>
        <a:graphic>
          <a:graphicData uri="http://schemas.openxmlformats.org/drawingml/2006/table">
            <a:tbl>
              <a:tblPr/>
              <a:tblGrid>
                <a:gridCol w="2272876">
                  <a:extLst>
                    <a:ext uri="{9D8B030D-6E8A-4147-A177-3AD203B41FA5}">
                      <a16:colId xmlns:a16="http://schemas.microsoft.com/office/drawing/2014/main" val="680620527"/>
                    </a:ext>
                  </a:extLst>
                </a:gridCol>
                <a:gridCol w="1178062">
                  <a:extLst>
                    <a:ext uri="{9D8B030D-6E8A-4147-A177-3AD203B41FA5}">
                      <a16:colId xmlns:a16="http://schemas.microsoft.com/office/drawing/2014/main" val="1429817790"/>
                    </a:ext>
                  </a:extLst>
                </a:gridCol>
                <a:gridCol w="1178062">
                  <a:extLst>
                    <a:ext uri="{9D8B030D-6E8A-4147-A177-3AD203B41FA5}">
                      <a16:colId xmlns:a16="http://schemas.microsoft.com/office/drawing/2014/main" val="768872040"/>
                    </a:ext>
                  </a:extLst>
                </a:gridCol>
              </a:tblGrid>
              <a:tr h="36177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PAÍS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IGV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RENTA</a:t>
                      </a:r>
                      <a:endParaRPr lang="es-PE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877568"/>
                  </a:ext>
                </a:extLst>
              </a:tr>
              <a:tr h="543605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Perú (2018)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32,9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48,5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58574"/>
                  </a:ext>
                </a:extLst>
              </a:tr>
              <a:tr h="543605">
                <a:tc>
                  <a:txBody>
                    <a:bodyPr/>
                    <a:lstStyle/>
                    <a:p>
                      <a:pPr lvl="0"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Chile (2017)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31,0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909872"/>
                  </a:ext>
                </a:extLst>
              </a:tr>
              <a:tr h="5436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México (2016)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638485"/>
                  </a:ext>
                </a:extLst>
              </a:tr>
              <a:tr h="5436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Colombia (2015)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34,4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63718"/>
                  </a:ext>
                </a:extLst>
              </a:tr>
            </a:tbl>
          </a:graphicData>
        </a:graphic>
      </p:graphicFrame>
      <p:sp>
        <p:nvSpPr>
          <p:cNvPr id="4" name="2 CuadroTexto">
            <a:extLst>
              <a:ext uri="{FF2B5EF4-FFF2-40B4-BE49-F238E27FC236}">
                <a16:creationId xmlns:a16="http://schemas.microsoft.com/office/drawing/2014/main" id="{C4F3BB96-EE38-41B4-B881-005E12877AE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13855" y="1820091"/>
            <a:ext cx="4629001" cy="56228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67" b="1" dirty="0">
                <a:solidFill>
                  <a:srgbClr val="700E3E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INCUMPLIMIENTO DE IGV E IR DE TERCERA CATEGORÍA</a:t>
            </a:r>
            <a:r>
              <a:rPr lang="es-PE" sz="1867" b="1" baseline="30000" dirty="0">
                <a:solidFill>
                  <a:srgbClr val="700E3E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1</a:t>
            </a:r>
          </a:p>
          <a:p>
            <a:r>
              <a:rPr lang="es-PE" sz="1467" dirty="0">
                <a:solidFill>
                  <a:schemeClr val="tx1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% de la recaudación potencial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596F6C7-4A5A-9D4E-A1EC-E6596DE0BC5F}"/>
              </a:ext>
            </a:extLst>
          </p:cNvPr>
          <p:cNvSpPr txBox="1"/>
          <p:nvPr/>
        </p:nvSpPr>
        <p:spPr>
          <a:xfrm>
            <a:off x="6557555" y="1641949"/>
            <a:ext cx="47635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b="1" dirty="0">
                <a:solidFill>
                  <a:srgbClr val="700E3E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¿POR QUÉ HAY TANTA EVASIÓN</a:t>
            </a:r>
            <a:r>
              <a:rPr lang="en-US" sz="1600" b="1" dirty="0">
                <a:solidFill>
                  <a:srgbClr val="700E3E"/>
                </a:solidFill>
                <a:latin typeface="Arial" pitchFamily="34" charset="0"/>
                <a:ea typeface="Roboto" panose="02000000000000000000" pitchFamily="2" charset="0"/>
                <a:cs typeface="Arial" pitchFamily="34" charset="0"/>
              </a:rPr>
              <a:t>?:</a:t>
            </a:r>
            <a:endParaRPr lang="es-PE" sz="1600" b="1" baseline="30000" dirty="0">
              <a:solidFill>
                <a:srgbClr val="700E3E"/>
              </a:solidFill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El riesgo de ser descubierto es bajo.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La penalidad no es significativa.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La exigencia de cumplimiento tributario es baja.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DIGITALIZACI</a:t>
            </a:r>
            <a:r>
              <a:rPr lang="es-419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endParaRPr lang="es-ES_tradnl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Facilita el cruce de información entre compras y ventas.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Facilita la utilización de otras fuentes como Registros Púbicos y movimientos bancarios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Facilita la declaración de los contribuyentes.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ANTIELUSIVA</a:t>
            </a:r>
            <a:r>
              <a:rPr lang="en-US" sz="1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Debe estar bien acotada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preventiva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7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Reformas</a:t>
            </a:r>
            <a:r>
              <a:rPr lang="en-US" dirty="0" smtClean="0">
                <a:solidFill>
                  <a:schemeClr val="bg1"/>
                </a:solidFill>
              </a:rPr>
              <a:t> pro </a:t>
            </a:r>
            <a:r>
              <a:rPr lang="en-US" dirty="0" err="1" smtClean="0">
                <a:solidFill>
                  <a:schemeClr val="bg1"/>
                </a:solidFill>
              </a:rPr>
              <a:t>crecimiento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F49C87-AEBA-47FA-94FA-C1AA0AB751F4}"/>
              </a:ext>
            </a:extLst>
          </p:cNvPr>
          <p:cNvGrpSpPr/>
          <p:nvPr/>
        </p:nvGrpSpPr>
        <p:grpSpPr>
          <a:xfrm>
            <a:off x="2231757" y="1330503"/>
            <a:ext cx="7294382" cy="5157669"/>
            <a:chOff x="3426485" y="860988"/>
            <a:chExt cx="6731976" cy="505472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0BF2CE9-A81C-4D47-A0CC-18B70FE37E87}"/>
                </a:ext>
              </a:extLst>
            </p:cNvPr>
            <p:cNvCxnSpPr>
              <a:cxnSpLocks/>
            </p:cNvCxnSpPr>
            <p:nvPr/>
          </p:nvCxnSpPr>
          <p:spPr>
            <a:xfrm>
              <a:off x="5434886" y="2542295"/>
              <a:ext cx="717536" cy="6453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A9B083-F466-4517-A1FA-98BDCE34988C}"/>
                </a:ext>
              </a:extLst>
            </p:cNvPr>
            <p:cNvSpPr/>
            <p:nvPr/>
          </p:nvSpPr>
          <p:spPr>
            <a:xfrm>
              <a:off x="5946584" y="2573288"/>
              <a:ext cx="2133015" cy="21187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EA687C-4086-4B7D-9094-4BCE8377F2DF}"/>
                </a:ext>
              </a:extLst>
            </p:cNvPr>
            <p:cNvSpPr/>
            <p:nvPr/>
          </p:nvSpPr>
          <p:spPr>
            <a:xfrm>
              <a:off x="7912090" y="860988"/>
              <a:ext cx="2141043" cy="1801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Flexiibilizar</a:t>
              </a:r>
              <a:r>
                <a:rPr lang="en-US" b="1" dirty="0" smtClean="0"/>
                <a:t> el </a:t>
              </a:r>
              <a:r>
                <a:rPr lang="en-US" b="1" dirty="0" err="1" smtClean="0"/>
                <a:t>mercado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laboral</a:t>
              </a:r>
              <a:endParaRPr lang="en-US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4001DF-1936-42F8-8BA7-471326B16C82}"/>
                </a:ext>
              </a:extLst>
            </p:cNvPr>
            <p:cNvSpPr/>
            <p:nvPr/>
          </p:nvSpPr>
          <p:spPr>
            <a:xfrm>
              <a:off x="8321818" y="4387775"/>
              <a:ext cx="1836643" cy="15279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Mejorar</a:t>
              </a:r>
              <a:r>
                <a:rPr lang="en-US" b="1" dirty="0" smtClean="0"/>
                <a:t> la </a:t>
              </a:r>
              <a:r>
                <a:rPr lang="en-US" b="1" dirty="0" err="1" smtClean="0"/>
                <a:t>cadena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logística</a:t>
              </a:r>
              <a:endParaRPr lang="en-US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DEE2C1C-2CAF-4946-A494-F403C139FEFE}"/>
                </a:ext>
              </a:extLst>
            </p:cNvPr>
            <p:cNvSpPr/>
            <p:nvPr/>
          </p:nvSpPr>
          <p:spPr>
            <a:xfrm>
              <a:off x="3661315" y="1061803"/>
              <a:ext cx="1956345" cy="18332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Desregular</a:t>
              </a:r>
              <a:r>
                <a:rPr lang="en-US" b="1" dirty="0" smtClean="0"/>
                <a:t> la </a:t>
              </a:r>
              <a:r>
                <a:rPr lang="en-US" b="1" dirty="0" err="1" smtClean="0"/>
                <a:t>economía</a:t>
              </a:r>
              <a:endParaRPr lang="en-US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A1030F-4C65-48B5-A7BC-BFB9414AC890}"/>
                </a:ext>
              </a:extLst>
            </p:cNvPr>
            <p:cNvSpPr/>
            <p:nvPr/>
          </p:nvSpPr>
          <p:spPr>
            <a:xfrm>
              <a:off x="3426485" y="3910162"/>
              <a:ext cx="2225373" cy="18436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Destrabar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proyectos</a:t>
              </a:r>
              <a:r>
                <a:rPr lang="en-US" b="1" dirty="0" smtClean="0"/>
                <a:t> de inversion </a:t>
              </a:r>
              <a:r>
                <a:rPr lang="en-US" b="1" dirty="0" err="1" smtClean="0"/>
                <a:t>pública</a:t>
              </a:r>
              <a:r>
                <a:rPr lang="en-US" b="1" dirty="0" smtClean="0"/>
                <a:t> y </a:t>
              </a:r>
              <a:r>
                <a:rPr lang="en-US" b="1" dirty="0" err="1" smtClean="0"/>
                <a:t>privada</a:t>
              </a:r>
              <a:endParaRPr lang="en-US" b="1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21C512-DA0D-4501-8341-80077BE66B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8238" y="4090691"/>
              <a:ext cx="515457" cy="44073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9CF9BF-B6DC-43B7-91CB-71CD4F1B8C47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7767227" y="2398303"/>
              <a:ext cx="458412" cy="48526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658285-07C6-43A6-AEFB-716063128679}"/>
                </a:ext>
              </a:extLst>
            </p:cNvPr>
            <p:cNvCxnSpPr>
              <a:cxnSpLocks/>
            </p:cNvCxnSpPr>
            <p:nvPr/>
          </p:nvCxnSpPr>
          <p:spPr>
            <a:xfrm>
              <a:off x="7919653" y="4209303"/>
              <a:ext cx="611971" cy="3999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7A484F-2AB9-46AF-8B8D-CCC92A82F90B}"/>
                </a:ext>
              </a:extLst>
            </p:cNvPr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45154E-CFB0-4351-9C4A-137312FA9B55}"/>
                </a:ext>
              </a:extLst>
            </p:cNvPr>
            <p:cNvSpPr/>
            <p:nvPr/>
          </p:nvSpPr>
          <p:spPr>
            <a:xfrm>
              <a:off x="8322057" y="2996010"/>
              <a:ext cx="265351" cy="2653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235A33-6BCB-45CE-8B63-1694909894EE}"/>
                </a:ext>
              </a:extLst>
            </p:cNvPr>
            <p:cNvSpPr/>
            <p:nvPr/>
          </p:nvSpPr>
          <p:spPr>
            <a:xfrm>
              <a:off x="6175788" y="2338488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85E89F-A1FC-49D2-B36E-FCBD81D1EBB9}"/>
                </a:ext>
              </a:extLst>
            </p:cNvPr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C9D8E-64FB-4EC5-A744-E6A00803CE06}"/>
                </a:ext>
              </a:extLst>
            </p:cNvPr>
            <p:cNvSpPr/>
            <p:nvPr/>
          </p:nvSpPr>
          <p:spPr>
            <a:xfrm>
              <a:off x="6066692" y="2863325"/>
              <a:ext cx="179995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MAS CRECIMIENTO, MAS EMPLEO MENOS POBREZA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39">
              <a:extLst>
                <a:ext uri="{FF2B5EF4-FFF2-40B4-BE49-F238E27FC236}">
                  <a16:creationId xmlns:a16="http://schemas.microsoft.com/office/drawing/2014/main" id="{6CC3779B-6865-4CE9-B9D2-25EB9570157C}"/>
                </a:ext>
              </a:extLst>
            </p:cNvPr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1C84A9C4-BBE3-4C97-89B4-96F7E76E14E2}"/>
                </a:ext>
              </a:extLst>
            </p:cNvPr>
            <p:cNvSpPr/>
            <p:nvPr/>
          </p:nvSpPr>
          <p:spPr>
            <a:xfrm>
              <a:off x="6832836" y="2040807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id="{D9EAAE45-BD75-476D-8D56-224494957919}"/>
                </a:ext>
              </a:extLst>
            </p:cNvPr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858998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307988"/>
          </a:xfrm>
        </p:spPr>
        <p:txBody>
          <a:bodyPr/>
          <a:lstStyle/>
          <a:p>
            <a:r>
              <a:rPr lang="es-419" sz="4400" dirty="0" smtClean="0"/>
              <a:t>Es posible lograr la sostenibilidad fiscal y crecer más</a:t>
            </a:r>
            <a:endParaRPr lang="en-US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166" y="2706561"/>
            <a:ext cx="6220401" cy="3560954"/>
          </a:xfrm>
          <a:prstGeom prst="rect">
            <a:avLst/>
          </a:prstGeom>
        </p:spPr>
      </p:pic>
      <p:sp>
        <p:nvSpPr>
          <p:cNvPr id="4" name="Titulo1">
            <a:extLst>
              <a:ext uri="{FF2B5EF4-FFF2-40B4-BE49-F238E27FC236}">
                <a16:creationId xmlns:a16="http://schemas.microsoft.com/office/drawing/2014/main" id="{0F591466-2CAE-4035-B08C-4232419D9ED7}"/>
              </a:ext>
            </a:extLst>
          </p:cNvPr>
          <p:cNvSpPr txBox="1"/>
          <p:nvPr/>
        </p:nvSpPr>
        <p:spPr>
          <a:xfrm>
            <a:off x="3013166" y="1915886"/>
            <a:ext cx="5834743" cy="696685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b="1" dirty="0">
                <a:solidFill>
                  <a:srgbClr val="700E3E"/>
                </a:solidFill>
                <a:latin typeface="Arial" panose="020B0604020202020204" pitchFamily="34" charset="0"/>
              </a:rPr>
              <a:t>SALDO DE DEUDA PÚBLICA SEGÚN ESCENARIOS</a:t>
            </a:r>
            <a:r>
              <a:rPr lang="es-PE" sz="1800" b="1" baseline="30000" dirty="0">
                <a:solidFill>
                  <a:srgbClr val="700E3E"/>
                </a:solidFill>
                <a:latin typeface="Arial" panose="020B0604020202020204" pitchFamily="34" charset="0"/>
              </a:rPr>
              <a:t>1</a:t>
            </a:r>
          </a:p>
          <a:p>
            <a:r>
              <a:rPr lang="es-PE" sz="1800" dirty="0">
                <a:solidFill>
                  <a:schemeClr val="tx1"/>
                </a:solidFill>
                <a:latin typeface="Arial" panose="020B0604020202020204" pitchFamily="34" charset="0"/>
              </a:rPr>
              <a:t>% del PBI</a:t>
            </a:r>
          </a:p>
        </p:txBody>
      </p:sp>
    </p:spTree>
    <p:extLst>
      <p:ext uri="{BB962C8B-B14F-4D97-AF65-F5344CB8AC3E}">
        <p14:creationId xmlns:p14="http://schemas.microsoft.com/office/powerpoint/2010/main" val="190750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760846B-0E7D-4B3D-B634-55FBA9141F7D}"/>
              </a:ext>
            </a:extLst>
          </p:cNvPr>
          <p:cNvSpPr txBox="1"/>
          <p:nvPr/>
        </p:nvSpPr>
        <p:spPr>
          <a:xfrm>
            <a:off x="6399265" y="73112"/>
            <a:ext cx="522709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 err="1" smtClean="0">
                <a:solidFill>
                  <a:schemeClr val="bg1"/>
                </a:solidFill>
                <a:cs typeface="Arial" pitchFamily="34" charset="0"/>
              </a:rPr>
              <a:t>Desafíos</a:t>
            </a:r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cs typeface="Arial" pitchFamily="34" charset="0"/>
              </a:rPr>
              <a:t>tributarios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GB" altLang="ko-KR" sz="4800" b="1" dirty="0" smtClean="0">
                <a:solidFill>
                  <a:schemeClr val="bg1"/>
                </a:solidFill>
                <a:cs typeface="Arial" pitchFamily="34" charset="0"/>
              </a:rPr>
              <a:t>y </a:t>
            </a:r>
            <a:r>
              <a:rPr lang="en-GB" altLang="ko-KR" sz="4800" b="1" dirty="0" err="1" smtClean="0">
                <a:solidFill>
                  <a:schemeClr val="bg1"/>
                </a:solidFill>
                <a:cs typeface="Arial" pitchFamily="34" charset="0"/>
              </a:rPr>
              <a:t>reactivación</a:t>
            </a:r>
            <a:r>
              <a:rPr lang="en-GB" altLang="ko-KR" sz="4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4800" b="1" dirty="0" err="1" smtClean="0">
                <a:solidFill>
                  <a:schemeClr val="bg1"/>
                </a:solidFill>
                <a:cs typeface="Arial" pitchFamily="34" charset="0"/>
              </a:rPr>
              <a:t>económica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3E9666-FAA4-4563-8112-CADB736646D1}"/>
              </a:ext>
            </a:extLst>
          </p:cNvPr>
          <p:cNvSpPr/>
          <p:nvPr/>
        </p:nvSpPr>
        <p:spPr>
          <a:xfrm>
            <a:off x="1872261" y="563739"/>
            <a:ext cx="5554493" cy="55544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ADECFF2-DF79-4F24-BFCB-B5A5D3DE2DE8}"/>
              </a:ext>
            </a:extLst>
          </p:cNvPr>
          <p:cNvSpPr/>
          <p:nvPr/>
        </p:nvSpPr>
        <p:spPr>
          <a:xfrm rot="4584847">
            <a:off x="1630103" y="503881"/>
            <a:ext cx="6400800" cy="4695825"/>
          </a:xfrm>
          <a:custGeom>
            <a:avLst/>
            <a:gdLst>
              <a:gd name="connsiteX0" fmla="*/ 1634490 w 6400800"/>
              <a:gd name="connsiteY0" fmla="*/ 4672013 h 4695825"/>
              <a:gd name="connsiteX1" fmla="*/ 2747010 w 6400800"/>
              <a:gd name="connsiteY1" fmla="*/ 2950845 h 4695825"/>
              <a:gd name="connsiteX2" fmla="*/ 3359468 w 6400800"/>
              <a:gd name="connsiteY2" fmla="*/ 3642360 h 4695825"/>
              <a:gd name="connsiteX3" fmla="*/ 4717733 w 6400800"/>
              <a:gd name="connsiteY3" fmla="*/ 1831658 h 4695825"/>
              <a:gd name="connsiteX4" fmla="*/ 5797868 w 6400800"/>
              <a:gd name="connsiteY4" fmla="*/ 2167890 h 4695825"/>
              <a:gd name="connsiteX5" fmla="*/ 6219825 w 6400800"/>
              <a:gd name="connsiteY5" fmla="*/ 1724978 h 4695825"/>
              <a:gd name="connsiteX6" fmla="*/ 6405563 w 6400800"/>
              <a:gd name="connsiteY6" fmla="*/ 0 h 4695825"/>
              <a:gd name="connsiteX7" fmla="*/ 2615565 w 6400800"/>
              <a:gd name="connsiteY7" fmla="*/ 399098 h 4695825"/>
              <a:gd name="connsiteX8" fmla="*/ 3460433 w 6400800"/>
              <a:gd name="connsiteY8" fmla="*/ 1246823 h 4695825"/>
              <a:gd name="connsiteX9" fmla="*/ 0 w 6400800"/>
              <a:gd name="connsiteY9" fmla="*/ 4697730 h 4695825"/>
              <a:gd name="connsiteX10" fmla="*/ 963930 w 6400800"/>
              <a:gd name="connsiteY10" fmla="*/ 4102418 h 46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0" h="4695825">
                <a:moveTo>
                  <a:pt x="1634490" y="4672013"/>
                </a:moveTo>
                <a:lnTo>
                  <a:pt x="2747010" y="2950845"/>
                </a:lnTo>
                <a:lnTo>
                  <a:pt x="3359468" y="3642360"/>
                </a:lnTo>
                <a:lnTo>
                  <a:pt x="4717733" y="1831658"/>
                </a:lnTo>
                <a:lnTo>
                  <a:pt x="5797868" y="2167890"/>
                </a:lnTo>
                <a:lnTo>
                  <a:pt x="6219825" y="1724978"/>
                </a:lnTo>
                <a:lnTo>
                  <a:pt x="6405563" y="0"/>
                </a:lnTo>
                <a:lnTo>
                  <a:pt x="2615565" y="399098"/>
                </a:lnTo>
                <a:lnTo>
                  <a:pt x="3460433" y="1246823"/>
                </a:lnTo>
                <a:lnTo>
                  <a:pt x="0" y="4697730"/>
                </a:lnTo>
                <a:lnTo>
                  <a:pt x="963930" y="410241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615A54-40EA-44DA-ACA8-7E3AE3D08510}"/>
              </a:ext>
            </a:extLst>
          </p:cNvPr>
          <p:cNvSpPr/>
          <p:nvPr/>
        </p:nvSpPr>
        <p:spPr>
          <a:xfrm rot="4602272">
            <a:off x="-140157" y="591212"/>
            <a:ext cx="6283871" cy="5057775"/>
          </a:xfrm>
          <a:custGeom>
            <a:avLst/>
            <a:gdLst>
              <a:gd name="connsiteX0" fmla="*/ 1223446 w 6283871"/>
              <a:gd name="connsiteY0" fmla="*/ 4916615 h 5057775"/>
              <a:gd name="connsiteX1" fmla="*/ 1505754 w 6283871"/>
              <a:gd name="connsiteY1" fmla="*/ 4916615 h 5057775"/>
              <a:gd name="connsiteX2" fmla="*/ 1364209 w 6283871"/>
              <a:gd name="connsiteY2" fmla="*/ 5057775 h 5057775"/>
              <a:gd name="connsiteX3" fmla="*/ 6283871 w 6283871"/>
              <a:gd name="connsiteY3" fmla="*/ 0 h 5057775"/>
              <a:gd name="connsiteX4" fmla="*/ 6060034 w 6283871"/>
              <a:gd name="connsiteY4" fmla="*/ 2065020 h 5057775"/>
              <a:gd name="connsiteX5" fmla="*/ 5215166 w 6283871"/>
              <a:gd name="connsiteY5" fmla="*/ 1217295 h 5057775"/>
              <a:gd name="connsiteX6" fmla="*/ 2851834 w 6283871"/>
              <a:gd name="connsiteY6" fmla="*/ 3574198 h 5057775"/>
              <a:gd name="connsiteX7" fmla="*/ 0 w 6283871"/>
              <a:gd name="connsiteY7" fmla="*/ 3574198 h 5057775"/>
              <a:gd name="connsiteX8" fmla="*/ 0 w 6283871"/>
              <a:gd name="connsiteY8" fmla="*/ 3036643 h 5057775"/>
              <a:gd name="connsiteX9" fmla="*/ 64046 w 6283871"/>
              <a:gd name="connsiteY9" fmla="*/ 2972753 h 5057775"/>
              <a:gd name="connsiteX10" fmla="*/ 1027976 w 6283871"/>
              <a:gd name="connsiteY10" fmla="*/ 2377440 h 5057775"/>
              <a:gd name="connsiteX11" fmla="*/ 1698536 w 6283871"/>
              <a:gd name="connsiteY11" fmla="*/ 2947035 h 5057775"/>
              <a:gd name="connsiteX12" fmla="*/ 2811056 w 6283871"/>
              <a:gd name="connsiteY12" fmla="*/ 1225867 h 5057775"/>
              <a:gd name="connsiteX13" fmla="*/ 3423514 w 6283871"/>
              <a:gd name="connsiteY13" fmla="*/ 1917382 h 5057775"/>
              <a:gd name="connsiteX14" fmla="*/ 4781779 w 6283871"/>
              <a:gd name="connsiteY14" fmla="*/ 106680 h 5057775"/>
              <a:gd name="connsiteX15" fmla="*/ 5861914 w 6283871"/>
              <a:gd name="connsiteY15" fmla="*/ 442913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83871" h="5057775">
                <a:moveTo>
                  <a:pt x="1223446" y="4916615"/>
                </a:moveTo>
                <a:lnTo>
                  <a:pt x="1505754" y="4916615"/>
                </a:lnTo>
                <a:lnTo>
                  <a:pt x="1364209" y="5057775"/>
                </a:lnTo>
                <a:close/>
                <a:moveTo>
                  <a:pt x="6283871" y="0"/>
                </a:moveTo>
                <a:lnTo>
                  <a:pt x="6060034" y="2065020"/>
                </a:lnTo>
                <a:lnTo>
                  <a:pt x="5215166" y="1217295"/>
                </a:lnTo>
                <a:lnTo>
                  <a:pt x="2851834" y="3574198"/>
                </a:lnTo>
                <a:lnTo>
                  <a:pt x="0" y="3574198"/>
                </a:lnTo>
                <a:lnTo>
                  <a:pt x="0" y="3036643"/>
                </a:lnTo>
                <a:lnTo>
                  <a:pt x="64046" y="2972753"/>
                </a:lnTo>
                <a:lnTo>
                  <a:pt x="1027976" y="2377440"/>
                </a:lnTo>
                <a:lnTo>
                  <a:pt x="1698536" y="2947035"/>
                </a:lnTo>
                <a:lnTo>
                  <a:pt x="2811056" y="1225867"/>
                </a:lnTo>
                <a:lnTo>
                  <a:pt x="3423514" y="1917382"/>
                </a:lnTo>
                <a:lnTo>
                  <a:pt x="4781779" y="106680"/>
                </a:lnTo>
                <a:lnTo>
                  <a:pt x="5861914" y="442913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6F038E8-EF64-4F3C-94D0-1148260B8F98}"/>
              </a:ext>
            </a:extLst>
          </p:cNvPr>
          <p:cNvSpPr/>
          <p:nvPr/>
        </p:nvSpPr>
        <p:spPr>
          <a:xfrm>
            <a:off x="945394" y="1970434"/>
            <a:ext cx="6290735" cy="3010589"/>
          </a:xfrm>
          <a:custGeom>
            <a:avLst/>
            <a:gdLst>
              <a:gd name="connsiteX0" fmla="*/ 0 w 6858000"/>
              <a:gd name="connsiteY0" fmla="*/ 3526155 h 3524250"/>
              <a:gd name="connsiteX1" fmla="*/ 1255395 w 6858000"/>
              <a:gd name="connsiteY1" fmla="*/ 2749868 h 3524250"/>
              <a:gd name="connsiteX2" fmla="*/ 1925955 w 6858000"/>
              <a:gd name="connsiteY2" fmla="*/ 3319463 h 3524250"/>
              <a:gd name="connsiteX3" fmla="*/ 3038475 w 6858000"/>
              <a:gd name="connsiteY3" fmla="*/ 1598295 h 3524250"/>
              <a:gd name="connsiteX4" fmla="*/ 3650933 w 6858000"/>
              <a:gd name="connsiteY4" fmla="*/ 2289810 h 3524250"/>
              <a:gd name="connsiteX5" fmla="*/ 5009198 w 6858000"/>
              <a:gd name="connsiteY5" fmla="*/ 479108 h 3524250"/>
              <a:gd name="connsiteX6" fmla="*/ 6089333 w 6858000"/>
              <a:gd name="connsiteY6" fmla="*/ 815340 h 3524250"/>
              <a:gd name="connsiteX7" fmla="*/ 6864668 w 6858000"/>
              <a:gd name="connsiteY7" fmla="*/ 0 h 3524250"/>
              <a:gd name="connsiteX0" fmla="*/ 0 w 6670115"/>
              <a:gd name="connsiteY0" fmla="*/ 3409423 h 3409423"/>
              <a:gd name="connsiteX1" fmla="*/ 1060842 w 6670115"/>
              <a:gd name="connsiteY1" fmla="*/ 2749868 h 3409423"/>
              <a:gd name="connsiteX2" fmla="*/ 1731402 w 6670115"/>
              <a:gd name="connsiteY2" fmla="*/ 3319463 h 3409423"/>
              <a:gd name="connsiteX3" fmla="*/ 2843922 w 6670115"/>
              <a:gd name="connsiteY3" fmla="*/ 1598295 h 3409423"/>
              <a:gd name="connsiteX4" fmla="*/ 3456380 w 6670115"/>
              <a:gd name="connsiteY4" fmla="*/ 2289810 h 3409423"/>
              <a:gd name="connsiteX5" fmla="*/ 4814645 w 6670115"/>
              <a:gd name="connsiteY5" fmla="*/ 479108 h 3409423"/>
              <a:gd name="connsiteX6" fmla="*/ 5894780 w 6670115"/>
              <a:gd name="connsiteY6" fmla="*/ 815340 h 3409423"/>
              <a:gd name="connsiteX7" fmla="*/ 6670115 w 6670115"/>
              <a:gd name="connsiteY7" fmla="*/ 0 h 3409423"/>
              <a:gd name="connsiteX0" fmla="*/ 0 w 6660387"/>
              <a:gd name="connsiteY0" fmla="*/ 3419151 h 3419151"/>
              <a:gd name="connsiteX1" fmla="*/ 1051114 w 6660387"/>
              <a:gd name="connsiteY1" fmla="*/ 2749868 h 3419151"/>
              <a:gd name="connsiteX2" fmla="*/ 1721674 w 6660387"/>
              <a:gd name="connsiteY2" fmla="*/ 3319463 h 3419151"/>
              <a:gd name="connsiteX3" fmla="*/ 2834194 w 6660387"/>
              <a:gd name="connsiteY3" fmla="*/ 1598295 h 3419151"/>
              <a:gd name="connsiteX4" fmla="*/ 3446652 w 6660387"/>
              <a:gd name="connsiteY4" fmla="*/ 2289810 h 3419151"/>
              <a:gd name="connsiteX5" fmla="*/ 4804917 w 6660387"/>
              <a:gd name="connsiteY5" fmla="*/ 479108 h 3419151"/>
              <a:gd name="connsiteX6" fmla="*/ 5885052 w 6660387"/>
              <a:gd name="connsiteY6" fmla="*/ 815340 h 3419151"/>
              <a:gd name="connsiteX7" fmla="*/ 6660387 w 6660387"/>
              <a:gd name="connsiteY7" fmla="*/ 0 h 3419151"/>
              <a:gd name="connsiteX0" fmla="*/ 0 w 6319918"/>
              <a:gd name="connsiteY0" fmla="*/ 3039772 h 3039772"/>
              <a:gd name="connsiteX1" fmla="*/ 1051114 w 6319918"/>
              <a:gd name="connsiteY1" fmla="*/ 2370489 h 3039772"/>
              <a:gd name="connsiteX2" fmla="*/ 1721674 w 6319918"/>
              <a:gd name="connsiteY2" fmla="*/ 2940084 h 3039772"/>
              <a:gd name="connsiteX3" fmla="*/ 2834194 w 6319918"/>
              <a:gd name="connsiteY3" fmla="*/ 1218916 h 3039772"/>
              <a:gd name="connsiteX4" fmla="*/ 3446652 w 6319918"/>
              <a:gd name="connsiteY4" fmla="*/ 1910431 h 3039772"/>
              <a:gd name="connsiteX5" fmla="*/ 4804917 w 6319918"/>
              <a:gd name="connsiteY5" fmla="*/ 99729 h 3039772"/>
              <a:gd name="connsiteX6" fmla="*/ 5885052 w 6319918"/>
              <a:gd name="connsiteY6" fmla="*/ 435961 h 3039772"/>
              <a:gd name="connsiteX7" fmla="*/ 6319918 w 6319918"/>
              <a:gd name="connsiteY7" fmla="*/ 0 h 3039772"/>
              <a:gd name="connsiteX0" fmla="*/ 0 w 6290735"/>
              <a:gd name="connsiteY0" fmla="*/ 3010589 h 3010589"/>
              <a:gd name="connsiteX1" fmla="*/ 1051114 w 6290735"/>
              <a:gd name="connsiteY1" fmla="*/ 2341306 h 3010589"/>
              <a:gd name="connsiteX2" fmla="*/ 1721674 w 6290735"/>
              <a:gd name="connsiteY2" fmla="*/ 2910901 h 3010589"/>
              <a:gd name="connsiteX3" fmla="*/ 2834194 w 6290735"/>
              <a:gd name="connsiteY3" fmla="*/ 1189733 h 3010589"/>
              <a:gd name="connsiteX4" fmla="*/ 3446652 w 6290735"/>
              <a:gd name="connsiteY4" fmla="*/ 1881248 h 3010589"/>
              <a:gd name="connsiteX5" fmla="*/ 4804917 w 6290735"/>
              <a:gd name="connsiteY5" fmla="*/ 70546 h 3010589"/>
              <a:gd name="connsiteX6" fmla="*/ 5885052 w 6290735"/>
              <a:gd name="connsiteY6" fmla="*/ 406778 h 3010589"/>
              <a:gd name="connsiteX7" fmla="*/ 6290735 w 6290735"/>
              <a:gd name="connsiteY7" fmla="*/ 0 h 30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0735" h="3010589">
                <a:moveTo>
                  <a:pt x="0" y="3010589"/>
                </a:moveTo>
                <a:lnTo>
                  <a:pt x="1051114" y="2341306"/>
                </a:lnTo>
                <a:lnTo>
                  <a:pt x="1721674" y="2910901"/>
                </a:lnTo>
                <a:lnTo>
                  <a:pt x="2834194" y="1189733"/>
                </a:lnTo>
                <a:lnTo>
                  <a:pt x="3446652" y="1881248"/>
                </a:lnTo>
                <a:lnTo>
                  <a:pt x="4804917" y="70546"/>
                </a:lnTo>
                <a:lnTo>
                  <a:pt x="5885052" y="406778"/>
                </a:lnTo>
                <a:lnTo>
                  <a:pt x="6290735" y="0"/>
                </a:lnTo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4EFAEE-E22A-4F41-9D5B-9544CDFBEF91}"/>
              </a:ext>
            </a:extLst>
          </p:cNvPr>
          <p:cNvSpPr/>
          <p:nvPr/>
        </p:nvSpPr>
        <p:spPr>
          <a:xfrm>
            <a:off x="839703" y="499025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55E3BA-C37D-4603-977A-09C6024E2848}"/>
              </a:ext>
            </a:extLst>
          </p:cNvPr>
          <p:cNvSpPr/>
          <p:nvPr/>
        </p:nvSpPr>
        <p:spPr>
          <a:xfrm>
            <a:off x="1865555" y="4234410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A2AC1F-2806-4902-BCC0-CE1CAC7B2E70}"/>
              </a:ext>
            </a:extLst>
          </p:cNvPr>
          <p:cNvSpPr/>
          <p:nvPr/>
        </p:nvSpPr>
        <p:spPr>
          <a:xfrm>
            <a:off x="2593580" y="4767915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3181FB-E62C-41FB-9443-2953F2631981}"/>
              </a:ext>
            </a:extLst>
          </p:cNvPr>
          <p:cNvSpPr/>
          <p:nvPr/>
        </p:nvSpPr>
        <p:spPr>
          <a:xfrm>
            <a:off x="5665312" y="193247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8072F5-35B3-494C-90A6-75F1E0591FA3}"/>
              </a:ext>
            </a:extLst>
          </p:cNvPr>
          <p:cNvSpPr/>
          <p:nvPr/>
        </p:nvSpPr>
        <p:spPr>
          <a:xfrm>
            <a:off x="7103270" y="1910451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EDC5B-E11C-4BC1-901E-A2032196E5D8}"/>
              </a:ext>
            </a:extLst>
          </p:cNvPr>
          <p:cNvSpPr/>
          <p:nvPr/>
        </p:nvSpPr>
        <p:spPr>
          <a:xfrm>
            <a:off x="3643790" y="3082546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973463-92C6-4604-AAE7-B71C919D0C58}"/>
              </a:ext>
            </a:extLst>
          </p:cNvPr>
          <p:cNvGrpSpPr/>
          <p:nvPr/>
        </p:nvGrpSpPr>
        <p:grpSpPr>
          <a:xfrm>
            <a:off x="6409633" y="5202320"/>
            <a:ext cx="1045499" cy="1193045"/>
            <a:chOff x="10255665" y="4623530"/>
            <a:chExt cx="1780099" cy="203131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96D2DB-1B30-40F5-9410-100C594D11EC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336D3D-E9FC-4A23-8208-D919457B5507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D4CCCB-A7EE-4437-9EEB-6166F15D4F1F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6253D1-62AA-4F69-8ACA-8CD12FB9460B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F92792-52D8-4D57-A801-345C6C05C404}"/>
              </a:ext>
            </a:extLst>
          </p:cNvPr>
          <p:cNvGrpSpPr/>
          <p:nvPr/>
        </p:nvGrpSpPr>
        <p:grpSpPr>
          <a:xfrm>
            <a:off x="796247" y="1227506"/>
            <a:ext cx="1193383" cy="1228529"/>
            <a:chOff x="2736685" y="4481688"/>
            <a:chExt cx="1741367" cy="179265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EB599A-B98A-4A0D-9B86-C98BB5555A7C}"/>
                </a:ext>
              </a:extLst>
            </p:cNvPr>
            <p:cNvSpPr/>
            <p:nvPr/>
          </p:nvSpPr>
          <p:spPr>
            <a:xfrm>
              <a:off x="3172072" y="4481688"/>
              <a:ext cx="883757" cy="1511276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B0811E-E92E-493E-8691-33E39416874E}"/>
                </a:ext>
              </a:extLst>
            </p:cNvPr>
            <p:cNvSpPr/>
            <p:nvPr/>
          </p:nvSpPr>
          <p:spPr>
            <a:xfrm>
              <a:off x="2736685" y="5855994"/>
              <a:ext cx="1741367" cy="418346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F91D63-5154-41CA-A17F-F281643F5171}"/>
                </a:ext>
              </a:extLst>
            </p:cNvPr>
            <p:cNvSpPr/>
            <p:nvPr/>
          </p:nvSpPr>
          <p:spPr>
            <a:xfrm>
              <a:off x="3101616" y="4708800"/>
              <a:ext cx="1016287" cy="1475493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FE9963A4-4EB6-49B3-B4DF-47A6EF4A931D}"/>
              </a:ext>
            </a:extLst>
          </p:cNvPr>
          <p:cNvSpPr/>
          <p:nvPr/>
        </p:nvSpPr>
        <p:spPr>
          <a:xfrm>
            <a:off x="6676229" y="4069537"/>
            <a:ext cx="1354056" cy="125315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8814ADD9-7406-4195-827E-5B3172432418}"/>
              </a:ext>
            </a:extLst>
          </p:cNvPr>
          <p:cNvSpPr/>
          <p:nvPr/>
        </p:nvSpPr>
        <p:spPr>
          <a:xfrm>
            <a:off x="1687315" y="405189"/>
            <a:ext cx="1354056" cy="125315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18DC60-0061-432B-A2F0-FEE27FF1D51F}"/>
              </a:ext>
            </a:extLst>
          </p:cNvPr>
          <p:cNvSpPr txBox="1"/>
          <p:nvPr/>
        </p:nvSpPr>
        <p:spPr>
          <a:xfrm>
            <a:off x="1753191" y="516127"/>
            <a:ext cx="1222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Sí</a:t>
            </a:r>
            <a:r>
              <a:rPr lang="en-US" altLang="ko-KR" sz="2000" b="1" dirty="0" smtClean="0">
                <a:solidFill>
                  <a:schemeClr val="accent1"/>
                </a:solidFill>
                <a:cs typeface="Arial" pitchFamily="34" charset="0"/>
              </a:rPr>
              <a:t> se </a:t>
            </a:r>
            <a:r>
              <a:rPr lang="en-US" altLang="ko-KR" sz="2000" b="1" dirty="0" err="1" smtClean="0">
                <a:solidFill>
                  <a:schemeClr val="accent1"/>
                </a:solidFill>
                <a:cs typeface="Arial" pitchFamily="34" charset="0"/>
              </a:rPr>
              <a:t>puede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8A7675-9918-469A-A080-8F7BCAAB522D}"/>
              </a:ext>
            </a:extLst>
          </p:cNvPr>
          <p:cNvSpPr txBox="1"/>
          <p:nvPr/>
        </p:nvSpPr>
        <p:spPr>
          <a:xfrm>
            <a:off x="6773707" y="4165720"/>
            <a:ext cx="1222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2"/>
                </a:solidFill>
                <a:cs typeface="Arial" pitchFamily="34" charset="0"/>
              </a:rPr>
              <a:t>Hay que </a:t>
            </a:r>
            <a:r>
              <a:rPr lang="en-US" altLang="ko-KR" sz="2000" b="1" dirty="0" err="1" smtClean="0">
                <a:solidFill>
                  <a:schemeClr val="accent2"/>
                </a:solidFill>
                <a:cs typeface="Arial" pitchFamily="34" charset="0"/>
              </a:rPr>
              <a:t>hacerlo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7BE78C-833E-47E5-A537-FB3FE2362514}"/>
              </a:ext>
            </a:extLst>
          </p:cNvPr>
          <p:cNvGrpSpPr/>
          <p:nvPr/>
        </p:nvGrpSpPr>
        <p:grpSpPr>
          <a:xfrm>
            <a:off x="7235088" y="3258992"/>
            <a:ext cx="4956835" cy="613086"/>
            <a:chOff x="6732240" y="3044790"/>
            <a:chExt cx="1584000" cy="1584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F6DA29-2584-4EC8-8029-9C26A050A2A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3DEB2E-011F-4C52-B918-1E83F04D29DE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495D13A-A74D-4979-BD58-E37F6FDB48D1}"/>
              </a:ext>
            </a:extLst>
          </p:cNvPr>
          <p:cNvSpPr txBox="1"/>
          <p:nvPr/>
        </p:nvSpPr>
        <p:spPr>
          <a:xfrm>
            <a:off x="7323905" y="3335382"/>
            <a:ext cx="4798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jorge.e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strella.viladegut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@</a:t>
            </a:r>
            <a:r>
              <a:rPr lang="es-419" altLang="ko-KR" sz="2000" b="1" dirty="0">
                <a:solidFill>
                  <a:schemeClr val="bg1"/>
                </a:solidFill>
                <a:cs typeface="Arial" pitchFamily="34" charset="0"/>
              </a:rPr>
              <a:t>g</a:t>
            </a:r>
            <a:r>
              <a:rPr lang="es-419" altLang="ko-KR" sz="2000" b="1" dirty="0" smtClean="0">
                <a:solidFill>
                  <a:schemeClr val="bg1"/>
                </a:solidFill>
                <a:cs typeface="Arial" pitchFamily="34" charset="0"/>
              </a:rPr>
              <a:t>mail.com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727"/>
            <a:ext cx="12192000" cy="615175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77693" y="811018"/>
            <a:ext cx="17242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dirty="0" smtClean="0">
                <a:latin typeface="Impact" panose="020B0806030902050204" pitchFamily="34" charset="0"/>
              </a:rPr>
              <a:t>PERU Y EL MUNDO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6685775"/>
            <a:ext cx="347472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dirty="0" err="1" smtClean="0">
                <a:latin typeface="Impact" panose="020B0806030902050204" pitchFamily="34" charset="0"/>
              </a:rPr>
              <a:t>The</a:t>
            </a:r>
            <a:r>
              <a:rPr lang="es-419" sz="1200" dirty="0" smtClean="0">
                <a:latin typeface="Impact" panose="020B0806030902050204" pitchFamily="34" charset="0"/>
              </a:rPr>
              <a:t> </a:t>
            </a:r>
            <a:r>
              <a:rPr lang="es-419" sz="1200" dirty="0" err="1">
                <a:latin typeface="Impact" panose="020B0806030902050204" pitchFamily="34" charset="0"/>
              </a:rPr>
              <a:t>c</a:t>
            </a:r>
            <a:r>
              <a:rPr lang="es-419" sz="1200" dirty="0" err="1" smtClean="0">
                <a:latin typeface="Impact" panose="020B0806030902050204" pitchFamily="34" charset="0"/>
              </a:rPr>
              <a:t>ost</a:t>
            </a:r>
            <a:r>
              <a:rPr lang="es-419" sz="1200" dirty="0" smtClean="0">
                <a:latin typeface="Impact" panose="020B0806030902050204" pitchFamily="34" charset="0"/>
              </a:rPr>
              <a:t> of </a:t>
            </a:r>
            <a:r>
              <a:rPr lang="es-419" sz="1200" dirty="0" err="1" smtClean="0">
                <a:latin typeface="Impact" panose="020B0806030902050204" pitchFamily="34" charset="0"/>
              </a:rPr>
              <a:t>taying</a:t>
            </a:r>
            <a:r>
              <a:rPr lang="es-419" sz="1200" dirty="0" smtClean="0">
                <a:latin typeface="Impact" panose="020B0806030902050204" pitchFamily="34" charset="0"/>
              </a:rPr>
              <a:t> </a:t>
            </a:r>
            <a:r>
              <a:rPr lang="es-419" sz="1200" dirty="0" err="1" smtClean="0">
                <a:latin typeface="Impact" panose="020B0806030902050204" pitchFamily="34" charset="0"/>
              </a:rPr>
              <a:t>healthy</a:t>
            </a:r>
            <a:r>
              <a:rPr lang="es-419" sz="1200" dirty="0" smtClean="0">
                <a:latin typeface="Impact" panose="020B0806030902050204" pitchFamily="34" charset="0"/>
              </a:rPr>
              <a:t>, Banco Mundial (oct.2020)</a:t>
            </a:r>
            <a:endParaRPr lang="en-US" sz="1200" dirty="0">
              <a:latin typeface="Impact" panose="020B080603090205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26124" y="0"/>
            <a:ext cx="749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dirty="0" smtClean="0">
                <a:solidFill>
                  <a:schemeClr val="bg1"/>
                </a:solidFill>
              </a:rPr>
              <a:t>Crisis sanitaria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9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/>
            </a:r>
            <a:br>
              <a:rPr lang="es-419" dirty="0" smtClean="0"/>
            </a:b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980"/>
            <a:ext cx="12192000" cy="604402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24252" y="1088571"/>
            <a:ext cx="460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>
                <a:latin typeface="Impact" panose="020B0806030902050204" pitchFamily="34" charset="0"/>
              </a:rPr>
              <a:t>PERU Y AMERICA LATINA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581001"/>
            <a:ext cx="347472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sz="1200" dirty="0" err="1" smtClean="0">
                <a:latin typeface="Impact" panose="020B0806030902050204" pitchFamily="34" charset="0"/>
              </a:rPr>
              <a:t>The</a:t>
            </a:r>
            <a:r>
              <a:rPr lang="es-419" sz="1200" dirty="0" smtClean="0">
                <a:latin typeface="Impact" panose="020B0806030902050204" pitchFamily="34" charset="0"/>
              </a:rPr>
              <a:t> </a:t>
            </a:r>
            <a:r>
              <a:rPr lang="es-419" sz="1200" dirty="0" err="1">
                <a:latin typeface="Impact" panose="020B0806030902050204" pitchFamily="34" charset="0"/>
              </a:rPr>
              <a:t>c</a:t>
            </a:r>
            <a:r>
              <a:rPr lang="es-419" sz="1200" dirty="0" err="1" smtClean="0">
                <a:latin typeface="Impact" panose="020B0806030902050204" pitchFamily="34" charset="0"/>
              </a:rPr>
              <a:t>ost</a:t>
            </a:r>
            <a:r>
              <a:rPr lang="es-419" sz="1200" dirty="0" smtClean="0">
                <a:latin typeface="Impact" panose="020B0806030902050204" pitchFamily="34" charset="0"/>
              </a:rPr>
              <a:t> of </a:t>
            </a:r>
            <a:r>
              <a:rPr lang="es-419" sz="1200" dirty="0" err="1" smtClean="0">
                <a:latin typeface="Impact" panose="020B0806030902050204" pitchFamily="34" charset="0"/>
              </a:rPr>
              <a:t>taying</a:t>
            </a:r>
            <a:r>
              <a:rPr lang="es-419" sz="1200" dirty="0" smtClean="0">
                <a:latin typeface="Impact" panose="020B0806030902050204" pitchFamily="34" charset="0"/>
              </a:rPr>
              <a:t> </a:t>
            </a:r>
            <a:r>
              <a:rPr lang="es-419" sz="1200" dirty="0" err="1" smtClean="0">
                <a:latin typeface="Impact" panose="020B0806030902050204" pitchFamily="34" charset="0"/>
              </a:rPr>
              <a:t>healthy</a:t>
            </a:r>
            <a:r>
              <a:rPr lang="es-419" sz="1200" dirty="0" smtClean="0">
                <a:latin typeface="Impact" panose="020B0806030902050204" pitchFamily="34" charset="0"/>
              </a:rPr>
              <a:t>, Banco Mundial (oct.2020)</a:t>
            </a:r>
            <a:endParaRPr lang="en-US" sz="1200" dirty="0">
              <a:latin typeface="Impact" panose="020B080603090205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179" y="86710"/>
            <a:ext cx="10152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dirty="0" smtClean="0">
                <a:solidFill>
                  <a:schemeClr val="bg1"/>
                </a:solidFill>
              </a:rPr>
              <a:t>Crisis sanitaria y económica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4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>
                <a:solidFill>
                  <a:schemeClr val="bg1"/>
                </a:solidFill>
              </a:rPr>
              <a:t>Crecimiento bajo sin reformas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Graph1">
            <a:extLst>
              <a:ext uri="{FF2B5EF4-FFF2-40B4-BE49-F238E27FC236}">
                <a16:creationId xmlns:a16="http://schemas.microsoft.com/office/drawing/2014/main" id="{B8063FDD-F3EF-4CCA-BE39-49B8A73A1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147338"/>
              </p:ext>
            </p:extLst>
          </p:nvPr>
        </p:nvGraphicFramePr>
        <p:xfrm>
          <a:off x="1795616" y="1112371"/>
          <a:ext cx="8786949" cy="442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ulo1">
            <a:extLst>
              <a:ext uri="{FF2B5EF4-FFF2-40B4-BE49-F238E27FC236}">
                <a16:creationId xmlns:a16="http://schemas.microsoft.com/office/drawing/2014/main" id="{E06BEE3D-24DE-1A45-A701-C22128FE3AE5}"/>
              </a:ext>
            </a:extLst>
          </p:cNvPr>
          <p:cNvSpPr txBox="1"/>
          <p:nvPr/>
        </p:nvSpPr>
        <p:spPr>
          <a:xfrm>
            <a:off x="1714692" y="678522"/>
            <a:ext cx="3171642" cy="489028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b="1" dirty="0" smtClean="0">
                <a:solidFill>
                  <a:srgbClr val="700E3E"/>
                </a:solidFill>
                <a:latin typeface="Arial" panose="020B0604020202020204" pitchFamily="34" charset="0"/>
              </a:rPr>
              <a:t>Crecimiento del PBI</a:t>
            </a:r>
            <a:endParaRPr lang="es-PE" sz="2400" b="1" baseline="30000" dirty="0">
              <a:solidFill>
                <a:srgbClr val="700E3E"/>
              </a:solidFill>
              <a:latin typeface="Arial" panose="020B0604020202020204" pitchFamily="34" charset="0"/>
            </a:endParaRPr>
          </a:p>
          <a:p>
            <a:endParaRPr lang="es-PE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14692" y="5872655"/>
            <a:ext cx="928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/>
              <a:t>Panorama fiscal Octubre 2020. Opciones para recuperar el valioso espacio fiscal</a:t>
            </a:r>
          </a:p>
          <a:p>
            <a:r>
              <a:rPr lang="es-419" dirty="0" smtClean="0"/>
              <a:t>Jorge Estrella y Camila </a:t>
            </a:r>
            <a:r>
              <a:rPr lang="es-419" dirty="0" err="1" smtClean="0"/>
              <a:t>Ghezzi</a:t>
            </a:r>
            <a:r>
              <a:rPr lang="es-419" dirty="0" smtClean="0"/>
              <a:t>, Apoyo Consultoría.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7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" y="0"/>
            <a:ext cx="11094720" cy="705394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419" sz="5400" dirty="0">
                <a:solidFill>
                  <a:schemeClr val="bg1"/>
                </a:solidFill>
                <a:ea typeface="+mn-ea"/>
                <a:cs typeface="Arial" pitchFamily="34" charset="0"/>
              </a:rPr>
              <a:t>Escenario pasivo</a:t>
            </a:r>
            <a:endParaRPr lang="en-US" sz="5400" dirty="0">
              <a:solidFill>
                <a:schemeClr val="bg1"/>
              </a:solidFill>
              <a:ea typeface="+mn-ea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4" y="2133600"/>
            <a:ext cx="11731951" cy="39992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4" y="1237714"/>
            <a:ext cx="5137523" cy="9059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844" y="1243646"/>
            <a:ext cx="5217811" cy="9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s-419" dirty="0" smtClean="0">
                <a:solidFill>
                  <a:schemeClr val="bg1"/>
                </a:solidFill>
              </a:rPr>
              <a:t>Consecuencias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91DB72-632D-4AAF-ACBF-40B8B138F189}"/>
              </a:ext>
            </a:extLst>
          </p:cNvPr>
          <p:cNvGrpSpPr/>
          <p:nvPr/>
        </p:nvGrpSpPr>
        <p:grpSpPr>
          <a:xfrm>
            <a:off x="6535027" y="2249506"/>
            <a:ext cx="4640658" cy="3003446"/>
            <a:chOff x="5639619" y="2128479"/>
            <a:chExt cx="3420404" cy="22379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FC05C1-9092-4213-B576-3A5E5A440F67}"/>
                </a:ext>
              </a:extLst>
            </p:cNvPr>
            <p:cNvGrpSpPr/>
            <p:nvPr/>
          </p:nvGrpSpPr>
          <p:grpSpPr>
            <a:xfrm>
              <a:off x="5639619" y="2128479"/>
              <a:ext cx="3420404" cy="2237940"/>
              <a:chOff x="3949975" y="1766723"/>
              <a:chExt cx="3420404" cy="223794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0387A8-7EE7-4617-BB33-5FE21053C991}"/>
                  </a:ext>
                </a:extLst>
              </p:cNvPr>
              <p:cNvSpPr/>
              <p:nvPr/>
            </p:nvSpPr>
            <p:spPr>
              <a:xfrm>
                <a:off x="4047518" y="1766723"/>
                <a:ext cx="3322861" cy="660239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377D534-344D-46A1-9FFD-43A79070F7F9}"/>
                  </a:ext>
                </a:extLst>
              </p:cNvPr>
              <p:cNvGrpSpPr/>
              <p:nvPr/>
            </p:nvGrpSpPr>
            <p:grpSpPr>
              <a:xfrm>
                <a:off x="3949975" y="2440621"/>
                <a:ext cx="3420404" cy="1564042"/>
                <a:chOff x="3949975" y="2440621"/>
                <a:chExt cx="3420404" cy="156404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4070FB4-CC0A-4014-AB72-B8BCA80E4C8A}"/>
                    </a:ext>
                  </a:extLst>
                </p:cNvPr>
                <p:cNvSpPr/>
                <p:nvPr/>
              </p:nvSpPr>
              <p:spPr>
                <a:xfrm>
                  <a:off x="3949975" y="3180232"/>
                  <a:ext cx="3410144" cy="824431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7B76B70-9726-45CC-814F-4474C92AFE44}"/>
                    </a:ext>
                  </a:extLst>
                </p:cNvPr>
                <p:cNvSpPr/>
                <p:nvPr/>
              </p:nvSpPr>
              <p:spPr>
                <a:xfrm>
                  <a:off x="4026596" y="2440621"/>
                  <a:ext cx="3343783" cy="739612"/>
                </a:xfrm>
                <a:prstGeom prst="ellipse">
                  <a:avLst/>
                </a:prstGeom>
                <a:solidFill>
                  <a:schemeClr val="accent5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DBC118-BE3E-41D7-BA5F-E41434D0E036}"/>
                </a:ext>
              </a:extLst>
            </p:cNvPr>
            <p:cNvSpPr/>
            <p:nvPr/>
          </p:nvSpPr>
          <p:spPr>
            <a:xfrm>
              <a:off x="5720811" y="2964747"/>
              <a:ext cx="3247760" cy="527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</a:rPr>
                <a:t>La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moneda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no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es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active de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refugio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ni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atesoramiento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E15203-131A-4468-972E-957956DFD777}"/>
                </a:ext>
              </a:extLst>
            </p:cNvPr>
            <p:cNvSpPr/>
            <p:nvPr/>
          </p:nvSpPr>
          <p:spPr>
            <a:xfrm>
              <a:off x="5906717" y="3807522"/>
              <a:ext cx="2835279" cy="2981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</a:rPr>
                <a:t>La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recaudación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fiscal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es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baja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C0B28-9BDC-4E00-A571-0847CA80619F}"/>
                </a:ext>
              </a:extLst>
            </p:cNvPr>
            <p:cNvSpPr/>
            <p:nvPr/>
          </p:nvSpPr>
          <p:spPr>
            <a:xfrm>
              <a:off x="5953134" y="2301224"/>
              <a:ext cx="2498348" cy="298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 err="1" smtClean="0">
                  <a:solidFill>
                    <a:schemeClr val="bg1"/>
                  </a:solidFill>
                </a:rPr>
                <a:t>Costo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financiero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más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alto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ED93039-E5A5-4335-986F-6F6F0BB768E5}"/>
              </a:ext>
            </a:extLst>
          </p:cNvPr>
          <p:cNvSpPr/>
          <p:nvPr/>
        </p:nvSpPr>
        <p:spPr>
          <a:xfrm>
            <a:off x="674870" y="1417094"/>
            <a:ext cx="4840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Pérdida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confianza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inversionistas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EC1972-B037-4F0B-B2EB-A144EF96F4D1}"/>
              </a:ext>
            </a:extLst>
          </p:cNvPr>
          <p:cNvSpPr/>
          <p:nvPr/>
        </p:nvSpPr>
        <p:spPr>
          <a:xfrm>
            <a:off x="664284" y="2435520"/>
            <a:ext cx="4840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Aumento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la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tasa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interés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DC7819-80FC-4F02-96D5-2848F42636CB}"/>
              </a:ext>
            </a:extLst>
          </p:cNvPr>
          <p:cNvSpPr/>
          <p:nvPr/>
        </p:nvSpPr>
        <p:spPr>
          <a:xfrm>
            <a:off x="612250" y="3641187"/>
            <a:ext cx="4840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Menor crecimiento económico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927834" y="1326107"/>
            <a:ext cx="5841126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b="1" dirty="0" smtClean="0">
                <a:solidFill>
                  <a:prstClr val="black"/>
                </a:solidFill>
                <a:latin typeface="+mj-lt"/>
              </a:rPr>
              <a:t>PORQUE NO PODEMOS TENER UNA DEUDA ALTA</a:t>
            </a:r>
            <a:endParaRPr lang="es-ES_tradnl" sz="105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26DC7819-80FC-4F02-96D5-2848F42636CB}"/>
              </a:ext>
            </a:extLst>
          </p:cNvPr>
          <p:cNvSpPr/>
          <p:nvPr/>
        </p:nvSpPr>
        <p:spPr>
          <a:xfrm>
            <a:off x="672166" y="2994192"/>
            <a:ext cx="4840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Riesgo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roll over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26DC7819-80FC-4F02-96D5-2848F42636CB}"/>
              </a:ext>
            </a:extLst>
          </p:cNvPr>
          <p:cNvSpPr/>
          <p:nvPr/>
        </p:nvSpPr>
        <p:spPr>
          <a:xfrm>
            <a:off x="612250" y="4363857"/>
            <a:ext cx="4840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Incapacidad de enfrentar nueva crisis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26DC7819-80FC-4F02-96D5-2848F42636CB}"/>
              </a:ext>
            </a:extLst>
          </p:cNvPr>
          <p:cNvSpPr/>
          <p:nvPr/>
        </p:nvSpPr>
        <p:spPr>
          <a:xfrm>
            <a:off x="582130" y="5352630"/>
            <a:ext cx="4840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altLang="ko-K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Downgrade</a:t>
            </a:r>
            <a:r>
              <a:rPr lang="es-419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la calificación soberana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110387A8-7EE7-4617-BB33-5FE21053C991}"/>
              </a:ext>
            </a:extLst>
          </p:cNvPr>
          <p:cNvSpPr/>
          <p:nvPr/>
        </p:nvSpPr>
        <p:spPr>
          <a:xfrm>
            <a:off x="6535028" y="5252955"/>
            <a:ext cx="4640658" cy="114784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F20C0B28-9BDC-4E00-A571-0847CA80619F}"/>
              </a:ext>
            </a:extLst>
          </p:cNvPr>
          <p:cNvSpPr/>
          <p:nvPr/>
        </p:nvSpPr>
        <p:spPr>
          <a:xfrm>
            <a:off x="6960391" y="5568275"/>
            <a:ext cx="3712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bg1"/>
                </a:solidFill>
              </a:rPr>
              <a:t>Institucionalidad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</a:rPr>
              <a:t>muy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</a:rPr>
              <a:t>pobre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35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s-419" dirty="0" smtClean="0">
                <a:solidFill>
                  <a:schemeClr val="bg1"/>
                </a:solidFill>
              </a:rPr>
              <a:t>Opciones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91DB72-632D-4AAF-ACBF-40B8B138F189}"/>
              </a:ext>
            </a:extLst>
          </p:cNvPr>
          <p:cNvGrpSpPr/>
          <p:nvPr/>
        </p:nvGrpSpPr>
        <p:grpSpPr>
          <a:xfrm>
            <a:off x="7003919" y="2113170"/>
            <a:ext cx="3889106" cy="3653597"/>
            <a:chOff x="5109516" y="2278588"/>
            <a:chExt cx="2923645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FC05C1-9092-4213-B576-3A5E5A440F67}"/>
                </a:ext>
              </a:extLst>
            </p:cNvPr>
            <p:cNvGrpSpPr/>
            <p:nvPr/>
          </p:nvGrpSpPr>
          <p:grpSpPr>
            <a:xfrm>
              <a:off x="5109516" y="2278588"/>
              <a:ext cx="2923645" cy="2746601"/>
              <a:chOff x="3419872" y="1916832"/>
              <a:chExt cx="2923645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0387A8-7EE7-4617-BB33-5FE21053C991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377D534-344D-46A1-9FFD-43A79070F7F9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5" cy="1735057"/>
                <a:chOff x="3419872" y="2928376"/>
                <a:chExt cx="2923645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4070FB4-CC0A-4014-AB72-B8BCA80E4C8A}"/>
                    </a:ext>
                  </a:extLst>
                </p:cNvPr>
                <p:cNvSpPr/>
                <p:nvPr/>
              </p:nvSpPr>
              <p:spPr>
                <a:xfrm>
                  <a:off x="4608460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7B76B70-9726-45CC-814F-4474C92AFE44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5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DBC118-BE3E-41D7-BA5F-E41434D0E036}"/>
                </a:ext>
              </a:extLst>
            </p:cNvPr>
            <p:cNvSpPr/>
            <p:nvPr/>
          </p:nvSpPr>
          <p:spPr>
            <a:xfrm>
              <a:off x="5109516" y="3841794"/>
              <a:ext cx="1255292" cy="76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 err="1" smtClean="0">
                  <a:solidFill>
                    <a:schemeClr val="bg1"/>
                  </a:solidFill>
                </a:rPr>
                <a:t>Medidas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pro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crecimiento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E15203-131A-4468-972E-957956DFD777}"/>
                </a:ext>
              </a:extLst>
            </p:cNvPr>
            <p:cNvSpPr/>
            <p:nvPr/>
          </p:nvSpPr>
          <p:spPr>
            <a:xfrm>
              <a:off x="6835695" y="3866262"/>
              <a:ext cx="1188587" cy="76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 err="1" smtClean="0">
                  <a:solidFill>
                    <a:schemeClr val="bg1"/>
                  </a:solidFill>
                </a:rPr>
                <a:t>Aumento</a:t>
              </a:r>
              <a:r>
                <a:rPr lang="en-US" altLang="ko-KR" sz="20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de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impuestos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C0B28-9BDC-4E00-A571-0847CA80619F}"/>
                </a:ext>
              </a:extLst>
            </p:cNvPr>
            <p:cNvSpPr/>
            <p:nvPr/>
          </p:nvSpPr>
          <p:spPr>
            <a:xfrm>
              <a:off x="5953134" y="2524429"/>
              <a:ext cx="1188587" cy="76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 err="1" smtClean="0">
                  <a:solidFill>
                    <a:schemeClr val="bg1"/>
                  </a:solidFill>
                </a:rPr>
                <a:t>Reducción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del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gasto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2000" b="1" dirty="0" err="1" smtClean="0">
                  <a:solidFill>
                    <a:schemeClr val="bg1"/>
                  </a:solidFill>
                </a:rPr>
                <a:t>público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3A8A3D88-0760-4D94-9137-51FAD6F5519C}"/>
              </a:ext>
            </a:extLst>
          </p:cNvPr>
          <p:cNvGrpSpPr/>
          <p:nvPr/>
        </p:nvGrpSpPr>
        <p:grpSpPr>
          <a:xfrm>
            <a:off x="992777" y="2305220"/>
            <a:ext cx="4840699" cy="1116460"/>
            <a:chOff x="467544" y="2421312"/>
            <a:chExt cx="4546958" cy="1116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68932D-151C-4133-9069-2EE5B995D97B}"/>
                </a:ext>
              </a:extLst>
            </p:cNvPr>
            <p:cNvSpPr/>
            <p:nvPr/>
          </p:nvSpPr>
          <p:spPr>
            <a:xfrm>
              <a:off x="820483" y="2799108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s-419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Ideal. Reforma del Estado.</a:t>
              </a:r>
            </a:p>
            <a:p>
              <a:r>
                <a:rPr lang="es-419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Poco probable. Presiones fiscales muy grandes.</a:t>
              </a:r>
            </a:p>
            <a:p>
              <a:r>
                <a:rPr lang="es-419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Poco viable. Servicios públicos precarios.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D93039-E5A5-4335-986F-6F6F0BB768E5}"/>
                </a:ext>
              </a:extLst>
            </p:cNvPr>
            <p:cNvSpPr/>
            <p:nvPr/>
          </p:nvSpPr>
          <p:spPr>
            <a:xfrm>
              <a:off x="467544" y="2421312"/>
              <a:ext cx="45469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</a:t>
              </a:r>
              <a:r>
                <a:rPr lang="en-US" altLang="ko-KR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Reducción</a:t>
              </a:r>
              <a:r>
                <a:rPr lang="en-US" altLang="ko-K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del </a:t>
              </a:r>
              <a:r>
                <a:rPr lang="en-US" altLang="ko-KR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gasto</a:t>
              </a:r>
              <a:r>
                <a:rPr lang="en-US" altLang="ko-K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público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9">
            <a:extLst>
              <a:ext uri="{FF2B5EF4-FFF2-40B4-BE49-F238E27FC236}">
                <a16:creationId xmlns:a16="http://schemas.microsoft.com/office/drawing/2014/main" id="{53E09D8B-A1ED-41BD-A403-34BAEBFD8684}"/>
              </a:ext>
            </a:extLst>
          </p:cNvPr>
          <p:cNvGrpSpPr/>
          <p:nvPr/>
        </p:nvGrpSpPr>
        <p:grpSpPr>
          <a:xfrm>
            <a:off x="992777" y="3460114"/>
            <a:ext cx="4840699" cy="1116460"/>
            <a:chOff x="467544" y="3302740"/>
            <a:chExt cx="4546958" cy="1116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9B2C6B-480D-4EDB-BC0A-4EA2D7A149DE}"/>
                </a:ext>
              </a:extLst>
            </p:cNvPr>
            <p:cNvSpPr/>
            <p:nvPr/>
          </p:nvSpPr>
          <p:spPr>
            <a:xfrm>
              <a:off x="820483" y="3680536"/>
              <a:ext cx="4194019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Indispensables para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aumentar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crecimiento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potencial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r>
                <a:rPr lang="es-419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Maduración en el mediano plazo.</a:t>
              </a:r>
            </a:p>
            <a:p>
              <a:r>
                <a:rPr lang="es-419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Necesidad de consenso político.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EC1972-B037-4F0B-B2EB-A144EF96F4D1}"/>
                </a:ext>
              </a:extLst>
            </p:cNvPr>
            <p:cNvSpPr/>
            <p:nvPr/>
          </p:nvSpPr>
          <p:spPr>
            <a:xfrm>
              <a:off x="467544" y="3302740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</a:t>
              </a:r>
              <a:r>
                <a:rPr lang="en-US" altLang="ko-KR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Medidas</a:t>
              </a:r>
              <a:r>
                <a:rPr lang="en-US" altLang="ko-K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pro </a:t>
              </a:r>
              <a:r>
                <a:rPr lang="en-US" altLang="ko-KR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crecimiento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0">
            <a:extLst>
              <a:ext uri="{FF2B5EF4-FFF2-40B4-BE49-F238E27FC236}">
                <a16:creationId xmlns:a16="http://schemas.microsoft.com/office/drawing/2014/main" id="{11856825-EA8A-4DA1-91AB-C23356D9021A}"/>
              </a:ext>
            </a:extLst>
          </p:cNvPr>
          <p:cNvGrpSpPr/>
          <p:nvPr/>
        </p:nvGrpSpPr>
        <p:grpSpPr>
          <a:xfrm>
            <a:off x="992777" y="4615008"/>
            <a:ext cx="4840699" cy="1331903"/>
            <a:chOff x="467544" y="4184168"/>
            <a:chExt cx="4546958" cy="13319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A9B58-17DD-476B-BDBD-CDB788B7CE1F}"/>
                </a:ext>
              </a:extLst>
            </p:cNvPr>
            <p:cNvSpPr/>
            <p:nvPr/>
          </p:nvSpPr>
          <p:spPr>
            <a:xfrm>
              <a:off x="820483" y="4561964"/>
              <a:ext cx="4194019" cy="954107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Necesarios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para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recuperar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sostenibilidad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cuales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afectan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menos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la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competitividad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Hay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algo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espacio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para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mejorar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la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estructura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tributaria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C7819-80FC-4F02-96D5-2848F42636CB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</a:t>
              </a:r>
              <a:r>
                <a:rPr lang="en-US" altLang="ko-KR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Aumento</a:t>
              </a:r>
              <a:r>
                <a:rPr lang="en-US" altLang="ko-K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</a:t>
              </a:r>
              <a:r>
                <a:rPr lang="en-US" altLang="ko-KR" sz="2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impuestos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26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240" y="330925"/>
            <a:ext cx="11094720" cy="705394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es-419" sz="5400" dirty="0">
                <a:solidFill>
                  <a:schemeClr val="bg1"/>
                </a:solidFill>
                <a:ea typeface="+mn-ea"/>
                <a:cs typeface="Arial" pitchFamily="34" charset="0"/>
              </a:rPr>
              <a:t>Escenario </a:t>
            </a:r>
            <a:r>
              <a:rPr lang="es-419" sz="5400" dirty="0" smtClean="0">
                <a:solidFill>
                  <a:schemeClr val="bg1"/>
                </a:solidFill>
                <a:cs typeface="Arial" pitchFamily="34" charset="0"/>
              </a:rPr>
              <a:t>act</a:t>
            </a:r>
            <a:r>
              <a:rPr lang="es-419" sz="540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ivo</a:t>
            </a:r>
            <a:br>
              <a:rPr lang="es-419" sz="5400" dirty="0" smtClean="0">
                <a:solidFill>
                  <a:schemeClr val="bg1"/>
                </a:solidFill>
                <a:ea typeface="+mn-ea"/>
                <a:cs typeface="Arial" pitchFamily="34" charset="0"/>
              </a:rPr>
            </a:br>
            <a:r>
              <a:rPr lang="es-419" sz="3100" dirty="0" smtClean="0">
                <a:solidFill>
                  <a:schemeClr val="bg1"/>
                </a:solidFill>
                <a:cs typeface="Arial" pitchFamily="34" charset="0"/>
              </a:rPr>
              <a:t>1 punto del PBI de ajuste fiscal a partir de 2022</a:t>
            </a:r>
            <a:endParaRPr lang="en-US" sz="3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96240" y="152400"/>
            <a:ext cx="11094720" cy="705394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 fontScale="90000" lnSpcReduction="10000"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09" y="2314264"/>
            <a:ext cx="11662857" cy="37187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09" y="1599451"/>
            <a:ext cx="4747229" cy="8371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385" y="1604177"/>
            <a:ext cx="4825792" cy="8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1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419" sz="4000" dirty="0" smtClean="0"/>
              <a:t>Aumento de 1 punto del IGV</a:t>
            </a:r>
            <a:endParaRPr lang="en-U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55" y="2457059"/>
            <a:ext cx="5665148" cy="321388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566262" y="1325014"/>
            <a:ext cx="5408024" cy="4673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Es neutral. </a:t>
            </a:r>
            <a:r>
              <a:rPr lang="es-PE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 altera </a:t>
            </a:r>
            <a:r>
              <a:rPr lang="es-PE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las decisiones de inversión ni la asignación de recursos en el proceso productivo</a:t>
            </a:r>
            <a:r>
              <a:rPr lang="es-PE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r>
              <a:rPr lang="es-PE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 afecta la competitividad, pues es un impuesto que no se exporta. </a:t>
            </a:r>
            <a:r>
              <a:rPr lang="es-PE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Diferente al ISC </a:t>
            </a:r>
            <a:r>
              <a:rPr lang="es-PE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 los combustibles</a:t>
            </a:r>
            <a:r>
              <a:rPr lang="es-PE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que afecta costos </a:t>
            </a:r>
            <a:r>
              <a:rPr lang="es-PE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producción</a:t>
            </a:r>
            <a:r>
              <a:rPr lang="es-PE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Implica un aumento mínimo en el costo de vida. Por cada 100 soles consumidos se pagaría un </a:t>
            </a:r>
            <a:r>
              <a:rPr lang="es-PE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sol extra.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romanLcPeriod"/>
            </a:pP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 es </a:t>
            </a:r>
            <a:r>
              <a:rPr lang="es-PE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regresivo. Los </a:t>
            </a:r>
            <a:r>
              <a:rPr lang="es-PE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bienes perecibles, que tienen más peso en la canasta de los hogares de menores ingresos, están exonerados del IGV. </a:t>
            </a:r>
            <a:endParaRPr lang="es-PE" sz="1600" dirty="0" smtClean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PE" sz="16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Una tasa de 19% no nos aleja del promedio de la región</a:t>
            </a:r>
            <a:r>
              <a:rPr lang="es-PE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PE" sz="1600" dirty="0" smtClean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Recauda 0,4 % del PBI.</a:t>
            </a:r>
            <a:endParaRPr lang="es-PE" sz="16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ulo1">
            <a:extLst>
              <a:ext uri="{FF2B5EF4-FFF2-40B4-BE49-F238E27FC236}">
                <a16:creationId xmlns:a16="http://schemas.microsoft.com/office/drawing/2014/main" id="{DEAED3A8-0D58-7E4B-95CD-E9823A151ED4}"/>
              </a:ext>
            </a:extLst>
          </p:cNvPr>
          <p:cNvSpPr txBox="1"/>
          <p:nvPr/>
        </p:nvSpPr>
        <p:spPr>
          <a:xfrm>
            <a:off x="775064" y="1968138"/>
            <a:ext cx="4711336" cy="828556"/>
          </a:xfrm>
          <a:prstGeom prst="rect">
            <a:avLst/>
          </a:prstGeom>
          <a:noFill/>
          <a:ln w="9525"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lt1">
                    <a:shade val="50000"/>
                  </a:schemeClr>
                </a:solidFill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b="1" dirty="0" smtClean="0">
                <a:solidFill>
                  <a:srgbClr val="700E3E"/>
                </a:solidFill>
                <a:latin typeface="Arial" panose="020B0604020202020204" pitchFamily="34" charset="0"/>
              </a:rPr>
              <a:t>2020: </a:t>
            </a:r>
            <a:r>
              <a:rPr lang="es-PE" sz="1800" b="1" dirty="0">
                <a:solidFill>
                  <a:srgbClr val="700E3E"/>
                </a:solidFill>
                <a:latin typeface="Arial" panose="020B0604020202020204" pitchFamily="34" charset="0"/>
              </a:rPr>
              <a:t>TASA DE IMPUESTO AL VALOR </a:t>
            </a:r>
            <a:r>
              <a:rPr lang="es-PE" sz="1800" b="1" dirty="0" smtClean="0">
                <a:solidFill>
                  <a:srgbClr val="700E3E"/>
                </a:solidFill>
                <a:latin typeface="Arial" panose="020B0604020202020204" pitchFamily="34" charset="0"/>
              </a:rPr>
              <a:t>AGREGADO</a:t>
            </a:r>
            <a:endParaRPr lang="es-PE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9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CD4F4F"/>
    </a:dk2>
    <a:lt2>
      <a:srgbClr val="DC7528"/>
    </a:lt2>
    <a:accent1>
      <a:srgbClr val="2C88B3"/>
    </a:accent1>
    <a:accent2>
      <a:srgbClr val="1D7D54"/>
    </a:accent2>
    <a:accent3>
      <a:srgbClr val="6E1242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Stoc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A5D62"/>
    </a:accent1>
    <a:accent2>
      <a:srgbClr val="4A7886"/>
    </a:accent2>
    <a:accent3>
      <a:srgbClr val="88BABE"/>
    </a:accent3>
    <a:accent4>
      <a:srgbClr val="9CCCD2"/>
    </a:accent4>
    <a:accent5>
      <a:srgbClr val="70AD47"/>
    </a:accent5>
    <a:accent6>
      <a:srgbClr val="EA0000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838</Words>
  <Application>Microsoft Office PowerPoint</Application>
  <PresentationFormat>Panorámica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Unicode MS</vt:lpstr>
      <vt:lpstr>Calibri</vt:lpstr>
      <vt:lpstr>Georgia</vt:lpstr>
      <vt:lpstr>Impact</vt:lpstr>
      <vt:lpstr>Roboto</vt:lpstr>
      <vt:lpstr>Times New Roman</vt:lpstr>
      <vt:lpstr>Wingdings</vt:lpstr>
      <vt:lpstr>Contents Slide Master</vt:lpstr>
      <vt:lpstr>Presentación de PowerPoint</vt:lpstr>
      <vt:lpstr>Presentación de PowerPoint</vt:lpstr>
      <vt:lpstr> </vt:lpstr>
      <vt:lpstr>Crecimiento bajo sin reformas</vt:lpstr>
      <vt:lpstr>Escenario pasivo</vt:lpstr>
      <vt:lpstr>Presentación de PowerPoint</vt:lpstr>
      <vt:lpstr>Presentación de PowerPoint</vt:lpstr>
      <vt:lpstr>Escenario activo 1 punto del PBI de ajuste fiscal a partir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Magali Silva</dc:creator>
  <cp:lastModifiedBy>Magali Silva</cp:lastModifiedBy>
  <cp:revision>40</cp:revision>
  <dcterms:created xsi:type="dcterms:W3CDTF">2020-10-13T21:26:40Z</dcterms:created>
  <dcterms:modified xsi:type="dcterms:W3CDTF">2020-10-14T19:36:06Z</dcterms:modified>
</cp:coreProperties>
</file>